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67" r:id="rId6"/>
    <p:sldId id="268" r:id="rId7"/>
    <p:sldId id="261" r:id="rId8"/>
    <p:sldId id="262" r:id="rId9"/>
    <p:sldId id="263" r:id="rId10"/>
    <p:sldId id="264" r:id="rId11"/>
    <p:sldId id="260" r:id="rId12"/>
    <p:sldId id="266" r:id="rId1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ExtraLight" panose="000003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fmcFgKNlNbdIfR54BvFKjNH08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532"/>
    <a:srgbClr val="FFAB40"/>
    <a:srgbClr val="002D68"/>
    <a:srgbClr val="001530"/>
    <a:srgbClr val="000F7A"/>
    <a:srgbClr val="05E7FF"/>
    <a:srgbClr val="006E7A"/>
    <a:srgbClr val="990000"/>
    <a:srgbClr val="460000"/>
    <a:srgbClr val="19F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8" autoAdjust="0"/>
    <p:restoredTop sz="93269" autoAdjust="0"/>
  </p:normalViewPr>
  <p:slideViewPr>
    <p:cSldViewPr snapToGrid="0">
      <p:cViewPr varScale="1">
        <p:scale>
          <a:sx n="132" d="100"/>
          <a:sy n="132" d="100"/>
        </p:scale>
        <p:origin x="1368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fr-FR" sz="1100" b="1" i="0" u="none" strike="noStrike" kern="1200" cap="none" spc="0" baseline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Arial"/>
              </a:defRPr>
            </a:pPr>
            <a:r>
              <a:rPr lang="fr-FR" sz="11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Arial"/>
              </a:rPr>
              <a:t>Répartition observations / lésions</a:t>
            </a:r>
          </a:p>
        </c:rich>
      </c:tx>
      <c:layout>
        <c:manualLayout>
          <c:xMode val="edge"/>
          <c:yMode val="edge"/>
          <c:x val="9.5476932142849913E-2"/>
          <c:y val="5.013278536230714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fr-FR" sz="1100" b="1" i="0" u="none" strike="noStrike" kern="1200" cap="none" spc="0" baseline="0">
              <a:solidFill>
                <a:schemeClr val="bg1"/>
              </a:solidFill>
              <a:latin typeface="Montserrat"/>
              <a:ea typeface="Montserrat"/>
              <a:cs typeface="Montserrat"/>
              <a:sym typeface="Arial"/>
            </a:defRPr>
          </a:pPr>
          <a:endParaRPr lang="fr-F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Feuil1!$C$2</c:f>
              <c:strCache>
                <c:ptCount val="1"/>
                <c:pt idx="0">
                  <c:v>Répartition du nombre d'observations par type de lésion</c:v>
                </c:pt>
              </c:strCache>
            </c:strRef>
          </c:tx>
          <c:spPr>
            <a:solidFill>
              <a:srgbClr val="FFAB40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C428-41C1-A920-80BBA362C006}"/>
              </c:ext>
            </c:extLst>
          </c:dPt>
          <c:dPt>
            <c:idx val="1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C428-41C1-A920-80BBA362C006}"/>
              </c:ext>
            </c:extLst>
          </c:dPt>
          <c:dPt>
            <c:idx val="2"/>
            <c:invertIfNegative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C428-41C1-A920-80BBA362C006}"/>
              </c:ext>
            </c:extLst>
          </c:dPt>
          <c:dPt>
            <c:idx val="3"/>
            <c:invertIfNegative val="0"/>
            <c:bubble3D val="0"/>
            <c:spPr>
              <a:solidFill>
                <a:srgbClr val="FFAB4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C428-41C1-A920-80BBA362C006}"/>
              </c:ext>
            </c:extLst>
          </c:dPt>
          <c:dPt>
            <c:idx val="4"/>
            <c:invertIfNegative val="0"/>
            <c:bubble3D val="0"/>
            <c:spPr>
              <a:solidFill>
                <a:srgbClr val="FFAB4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C428-41C1-A920-80BBA362C006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C428-41C1-A920-80BBA362C006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C428-41C1-A920-80BBA362C006}"/>
              </c:ext>
            </c:extLst>
          </c:dPt>
          <c:cat>
            <c:strRef>
              <c:f>Feuil1!$B$3:$B$9</c:f>
              <c:strCache>
                <c:ptCount val="7"/>
                <c:pt idx="0">
                  <c:v>nv</c:v>
                </c:pt>
                <c:pt idx="1">
                  <c:v>bkl</c:v>
                </c:pt>
                <c:pt idx="2">
                  <c:v>df</c:v>
                </c:pt>
                <c:pt idx="3">
                  <c:v>akiec</c:v>
                </c:pt>
                <c:pt idx="4">
                  <c:v>vasc</c:v>
                </c:pt>
                <c:pt idx="5">
                  <c:v>mel</c:v>
                </c:pt>
                <c:pt idx="6">
                  <c:v>bcc</c:v>
                </c:pt>
              </c:strCache>
            </c:strRef>
          </c:cat>
          <c:val>
            <c:numRef>
              <c:f>Feuil1!$C$3:$C$9</c:f>
              <c:numCache>
                <c:formatCode>General</c:formatCode>
                <c:ptCount val="7"/>
                <c:pt idx="0">
                  <c:v>6705</c:v>
                </c:pt>
                <c:pt idx="1">
                  <c:v>1099</c:v>
                </c:pt>
                <c:pt idx="2">
                  <c:v>115</c:v>
                </c:pt>
                <c:pt idx="3">
                  <c:v>327</c:v>
                </c:pt>
                <c:pt idx="4">
                  <c:v>142</c:v>
                </c:pt>
                <c:pt idx="5">
                  <c:v>1113</c:v>
                </c:pt>
                <c:pt idx="6">
                  <c:v>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428-41C1-A920-80BBA362C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07420272"/>
        <c:axId val="407414784"/>
        <c:axId val="0"/>
      </c:bar3DChart>
      <c:catAx>
        <c:axId val="407420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07414784"/>
        <c:crosses val="autoZero"/>
        <c:auto val="1"/>
        <c:lblAlgn val="ctr"/>
        <c:lblOffset val="100"/>
        <c:noMultiLvlLbl val="0"/>
      </c:catAx>
      <c:valAx>
        <c:axId val="40741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07420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fa58753de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cfa58753de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01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717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9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2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3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title" idx="2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title" idx="4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3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411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3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3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check-my-sk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ghizlane-daoudi-94a776108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linkedin.com/in/charlotte-villet-a266641a4/" TargetMode="Externa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linkedin.com/in/pierre-alexandre-chanteau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hyperlink" Target="https://www.linkedin.com/in/kamlesh-seeruttun-8178ba159/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linkedin.com/in/valentin-lewandowski-consultant-digital-webanalytics-conversion-cro-google-analytic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check-my-skin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drive.google.com/file/d/1IFtS131bTi_rlLKzWj4J_YS-d0k3enBh/view?usp=sharing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nsyRdUgMtjyemSp3Af7XCXUDc0isD4-F/view?usp=sharing" TargetMode="External"/><Relationship Id="rId5" Type="http://schemas.openxmlformats.org/officeDocument/2006/relationships/hyperlink" Target="https://drive.google.com/file/d/1nm7cKfWrI9m8pomYLyHWMJni71ByvSO7/view?usp=sharing" TargetMode="Externa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check-my-skin" TargetMode="External"/><Relationship Id="rId3" Type="http://schemas.openxmlformats.org/officeDocument/2006/relationships/slideLayout" Target="../slideLayouts/slideLayout3.xml"/><Relationship Id="rId7" Type="http://schemas.openxmlformats.org/officeDocument/2006/relationships/hyperlink" Target="https://drive.google.com/file/d/1IFtS131bTi_rlLKzWj4J_YS-d0k3enBh/view?usp=sharing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rive.google.com/file/d/1nsyRdUgMtjyemSp3Af7XCXUDc0isD4-F/view?usp=sharing" TargetMode="External"/><Relationship Id="rId5" Type="http://schemas.openxmlformats.org/officeDocument/2006/relationships/hyperlink" Target="https://drive.google.com/file/d/1nm7cKfWrI9m8pomYLyHWMJni71ByvSO7/view?usp=sharing" TargetMode="External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7;p1">
            <a:extLst>
              <a:ext uri="{FF2B5EF4-FFF2-40B4-BE49-F238E27FC236}">
                <a16:creationId xmlns:a16="http://schemas.microsoft.com/office/drawing/2014/main" id="{1C763581-4240-4FBF-8563-521DFEFEB531}"/>
              </a:ext>
            </a:extLst>
          </p:cNvPr>
          <p:cNvSpPr txBox="1"/>
          <p:nvPr/>
        </p:nvSpPr>
        <p:spPr>
          <a:xfrm>
            <a:off x="0" y="4680001"/>
            <a:ext cx="9144000" cy="4646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"/>
          <p:cNvSpPr txBox="1">
            <a:spLocks noGrp="1"/>
          </p:cNvSpPr>
          <p:nvPr>
            <p:ph type="ctrTitle"/>
          </p:nvPr>
        </p:nvSpPr>
        <p:spPr>
          <a:xfrm>
            <a:off x="79388" y="1433423"/>
            <a:ext cx="8442251" cy="1116874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6000"/>
              <a:t>CheckMySkin</a:t>
            </a:r>
            <a:endParaRPr sz="6000"/>
          </a:p>
        </p:txBody>
      </p:sp>
      <p:sp>
        <p:nvSpPr>
          <p:cNvPr id="104" name="Google Shape;104;p1"/>
          <p:cNvSpPr txBox="1">
            <a:spLocks noGrp="1"/>
          </p:cNvSpPr>
          <p:nvPr>
            <p:ph type="subTitle" idx="1"/>
          </p:nvPr>
        </p:nvSpPr>
        <p:spPr>
          <a:xfrm>
            <a:off x="3506139" y="4600164"/>
            <a:ext cx="5637861" cy="53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1" dirty="0" err="1"/>
              <a:t>Kamlesh</a:t>
            </a:r>
            <a:r>
              <a:rPr lang="fr-FR" dirty="0"/>
              <a:t> </a:t>
            </a:r>
            <a:r>
              <a:rPr lang="fr-FR" dirty="0" err="1"/>
              <a:t>Seeruttun</a:t>
            </a:r>
            <a:r>
              <a:rPr lang="fr-FR" dirty="0"/>
              <a:t>, </a:t>
            </a:r>
            <a:r>
              <a:rPr lang="fr-FR" b="1" dirty="0"/>
              <a:t>Valentin</a:t>
            </a:r>
            <a:r>
              <a:rPr lang="fr-FR" dirty="0"/>
              <a:t> Lewandowski, </a:t>
            </a:r>
            <a:r>
              <a:rPr lang="fr-FR" b="1" dirty="0"/>
              <a:t>Charlotte</a:t>
            </a:r>
            <a:r>
              <a:rPr lang="fr-FR" dirty="0"/>
              <a:t> </a:t>
            </a:r>
            <a:r>
              <a:rPr lang="fr-FR" dirty="0" err="1"/>
              <a:t>Villet</a:t>
            </a:r>
            <a:endParaRPr lang="fr-FR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1" dirty="0" err="1"/>
              <a:t>Ghizlane</a:t>
            </a:r>
            <a:r>
              <a:rPr lang="fr-FR" dirty="0"/>
              <a:t> Daoudi et </a:t>
            </a:r>
            <a:r>
              <a:rPr lang="fr-FR" b="1" dirty="0"/>
              <a:t>Pierre-Alexandre</a:t>
            </a:r>
            <a:r>
              <a:rPr lang="fr-FR" dirty="0"/>
              <a:t> Chanteau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 sz="1800" b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SKIN LESION DIAGNOSIS</a:t>
            </a:r>
            <a:endParaRPr sz="1800" b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06" name="Google Shape;106;p1"/>
          <p:cNvCxnSpPr/>
          <p:nvPr/>
        </p:nvCxnSpPr>
        <p:spPr>
          <a:xfrm>
            <a:off x="2392336" y="2565172"/>
            <a:ext cx="381635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07" name="Google Shape;107;p1"/>
          <p:cNvSpPr txBox="1"/>
          <p:nvPr/>
        </p:nvSpPr>
        <p:spPr>
          <a:xfrm>
            <a:off x="0" y="4678801"/>
            <a:ext cx="2168013" cy="46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Mardi 30 novembre 2021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1;p2">
            <a:extLst>
              <a:ext uri="{FF2B5EF4-FFF2-40B4-BE49-F238E27FC236}">
                <a16:creationId xmlns:a16="http://schemas.microsoft.com/office/drawing/2014/main" id="{606714C5-3C23-4469-AC1A-5E5282007DA9}"/>
              </a:ext>
            </a:extLst>
          </p:cNvPr>
          <p:cNvSpPr txBox="1"/>
          <p:nvPr/>
        </p:nvSpPr>
        <p:spPr>
          <a:xfrm>
            <a:off x="-1" y="119091"/>
            <a:ext cx="3067050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dirty="0">
                <a:solidFill>
                  <a:srgbClr val="FFAB40"/>
                </a:solidFill>
                <a:latin typeface="Montserrat ExtraBold"/>
                <a:sym typeface="Montserrat ExtraBold"/>
              </a:rPr>
              <a:t>NOTRE </a:t>
            </a:r>
            <a:r>
              <a:rPr lang="fr-FR" sz="2400" dirty="0">
                <a:solidFill>
                  <a:srgbClr val="FFAB40"/>
                </a:solidFill>
                <a:latin typeface="Montserrat ExtraBold"/>
              </a:rPr>
              <a:t>PRODUIT</a:t>
            </a:r>
            <a:endParaRPr lang="fr-FR" sz="2400" dirty="0">
              <a:solidFill>
                <a:srgbClr val="FFAB40"/>
              </a:solidFill>
              <a:latin typeface="Montserrat ExtraBold"/>
              <a:sym typeface="Montserrat ExtraBold"/>
            </a:endParaRPr>
          </a:p>
        </p:txBody>
      </p:sp>
      <p:sp>
        <p:nvSpPr>
          <p:cNvPr id="156" name="Google Shape;156;gcfa58753de_2_7"/>
          <p:cNvSpPr txBox="1"/>
          <p:nvPr/>
        </p:nvSpPr>
        <p:spPr>
          <a:xfrm>
            <a:off x="8325133" y="4778548"/>
            <a:ext cx="8190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9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" name="Google Shape;159;gcfa58753de_2_7"/>
          <p:cNvCxnSpPr>
            <a:cxnSpLocks/>
          </p:cNvCxnSpPr>
          <p:nvPr/>
        </p:nvCxnSpPr>
        <p:spPr>
          <a:xfrm>
            <a:off x="0" y="109565"/>
            <a:ext cx="3067050" cy="952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0"/>
              </a:srgbClr>
            </a:outerShdw>
          </a:effectLst>
        </p:spPr>
      </p:cxnSp>
      <p:sp>
        <p:nvSpPr>
          <p:cNvPr id="160" name="Google Shape;160;gcfa58753de_2_7"/>
          <p:cNvSpPr txBox="1">
            <a:spLocks noGrp="1"/>
          </p:cNvSpPr>
          <p:nvPr>
            <p:ph type="body" idx="4294967295"/>
          </p:nvPr>
        </p:nvSpPr>
        <p:spPr>
          <a:xfrm>
            <a:off x="2147549" y="1037550"/>
            <a:ext cx="4848900" cy="15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dirty="0">
                <a:solidFill>
                  <a:schemeClr val="lt1"/>
                </a:solidFill>
                <a:hlinkClick r:id="rId3"/>
              </a:rPr>
              <a:t>https://bit.ly/check-my-skin</a:t>
            </a:r>
            <a:endParaRPr sz="2300" b="1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730F6-D27E-449D-B610-EB0A7C4E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895" y="2336799"/>
            <a:ext cx="1674207" cy="16571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>
            <a:spLocks noGrp="1"/>
          </p:cNvSpPr>
          <p:nvPr>
            <p:ph type="body" idx="1"/>
          </p:nvPr>
        </p:nvSpPr>
        <p:spPr>
          <a:xfrm>
            <a:off x="-686483" y="1386502"/>
            <a:ext cx="5795004" cy="31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b="1" dirty="0"/>
              <a:t>Retrouvez les membres de notre équipe sur</a:t>
            </a:r>
            <a:endParaRPr dirty="0"/>
          </a:p>
        </p:txBody>
      </p:sp>
      <p:cxnSp>
        <p:nvCxnSpPr>
          <p:cNvPr id="305" name="Google Shape;305;p10"/>
          <p:cNvCxnSpPr>
            <a:cxnSpLocks/>
          </p:cNvCxnSpPr>
          <p:nvPr/>
        </p:nvCxnSpPr>
        <p:spPr>
          <a:xfrm>
            <a:off x="7938" y="606285"/>
            <a:ext cx="149427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6333249" y="3910171"/>
            <a:ext cx="2810751" cy="1218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1202" y="1174649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25481" y="4143713"/>
            <a:ext cx="5804344" cy="878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0">
            <a:hlinkClick r:id="rId6"/>
          </p:cNvPr>
          <p:cNvSpPr/>
          <p:nvPr/>
        </p:nvSpPr>
        <p:spPr>
          <a:xfrm>
            <a:off x="7687828" y="2193827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0">
            <a:hlinkClick r:id="rId7"/>
          </p:cNvPr>
          <p:cNvSpPr/>
          <p:nvPr/>
        </p:nvSpPr>
        <p:spPr>
          <a:xfrm>
            <a:off x="4184948" y="2183479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0">
            <a:hlinkClick r:id="rId8"/>
          </p:cNvPr>
          <p:cNvSpPr/>
          <p:nvPr/>
        </p:nvSpPr>
        <p:spPr>
          <a:xfrm>
            <a:off x="5853244" y="2191441"/>
            <a:ext cx="8712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5609069" y="1069311"/>
            <a:ext cx="10581" cy="16252"/>
          </a:xfrm>
          <a:custGeom>
            <a:avLst/>
            <a:gdLst/>
            <a:ahLst/>
            <a:cxnLst/>
            <a:rect l="l" t="t" r="r" b="b"/>
            <a:pathLst>
              <a:path w="334" h="513" extrusionOk="0">
                <a:moveTo>
                  <a:pt x="167" y="0"/>
                </a:moveTo>
                <a:cubicBezTo>
                  <a:pt x="84" y="0"/>
                  <a:pt x="1" y="72"/>
                  <a:pt x="1" y="167"/>
                </a:cubicBezTo>
                <a:lnTo>
                  <a:pt x="1" y="346"/>
                </a:lnTo>
                <a:cubicBezTo>
                  <a:pt x="1" y="429"/>
                  <a:pt x="84" y="512"/>
                  <a:pt x="167" y="512"/>
                </a:cubicBezTo>
                <a:cubicBezTo>
                  <a:pt x="263" y="512"/>
                  <a:pt x="334" y="429"/>
                  <a:pt x="334" y="346"/>
                </a:cubicBezTo>
                <a:lnTo>
                  <a:pt x="334" y="167"/>
                </a:lnTo>
                <a:cubicBezTo>
                  <a:pt x="334" y="72"/>
                  <a:pt x="263" y="0"/>
                  <a:pt x="16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0">
            <a:hlinkClick r:id="rId9"/>
          </p:cNvPr>
          <p:cNvSpPr/>
          <p:nvPr/>
        </p:nvSpPr>
        <p:spPr>
          <a:xfrm>
            <a:off x="2414329" y="2170629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10"/>
          <p:cNvGrpSpPr/>
          <p:nvPr/>
        </p:nvGrpSpPr>
        <p:grpSpPr>
          <a:xfrm>
            <a:off x="6110816" y="2361694"/>
            <a:ext cx="475200" cy="540000"/>
            <a:chOff x="4880567" y="1535870"/>
            <a:chExt cx="356245" cy="317606"/>
          </a:xfrm>
        </p:grpSpPr>
        <p:sp>
          <p:nvSpPr>
            <p:cNvPr id="315" name="Google Shape;315;p10"/>
            <p:cNvSpPr/>
            <p:nvPr/>
          </p:nvSpPr>
          <p:spPr>
            <a:xfrm>
              <a:off x="5103774" y="1535870"/>
              <a:ext cx="100448" cy="128138"/>
            </a:xfrm>
            <a:custGeom>
              <a:avLst/>
              <a:gdLst/>
              <a:ahLst/>
              <a:cxnLst/>
              <a:rect l="l" t="t" r="r" b="b"/>
              <a:pathLst>
                <a:path w="3156" h="4026" extrusionOk="0">
                  <a:moveTo>
                    <a:pt x="1560" y="334"/>
                  </a:moveTo>
                  <a:cubicBezTo>
                    <a:pt x="2251" y="334"/>
                    <a:pt x="2799" y="882"/>
                    <a:pt x="2799" y="1561"/>
                  </a:cubicBezTo>
                  <a:cubicBezTo>
                    <a:pt x="2799" y="2120"/>
                    <a:pt x="2453" y="2573"/>
                    <a:pt x="1965" y="2739"/>
                  </a:cubicBezTo>
                  <a:lnTo>
                    <a:pt x="2251" y="1608"/>
                  </a:lnTo>
                  <a:cubicBezTo>
                    <a:pt x="2275" y="1513"/>
                    <a:pt x="2215" y="1430"/>
                    <a:pt x="2132" y="1418"/>
                  </a:cubicBezTo>
                  <a:cubicBezTo>
                    <a:pt x="2113" y="1410"/>
                    <a:pt x="2094" y="1407"/>
                    <a:pt x="2076" y="1407"/>
                  </a:cubicBezTo>
                  <a:cubicBezTo>
                    <a:pt x="2006" y="1407"/>
                    <a:pt x="1948" y="1461"/>
                    <a:pt x="1929" y="1537"/>
                  </a:cubicBezTo>
                  <a:lnTo>
                    <a:pt x="1917" y="1584"/>
                  </a:lnTo>
                  <a:lnTo>
                    <a:pt x="1215" y="1584"/>
                  </a:lnTo>
                  <a:lnTo>
                    <a:pt x="1203" y="1537"/>
                  </a:lnTo>
                  <a:cubicBezTo>
                    <a:pt x="1182" y="1453"/>
                    <a:pt x="1106" y="1415"/>
                    <a:pt x="1040" y="1415"/>
                  </a:cubicBezTo>
                  <a:cubicBezTo>
                    <a:pt x="1031" y="1415"/>
                    <a:pt x="1021" y="1416"/>
                    <a:pt x="1013" y="1418"/>
                  </a:cubicBezTo>
                  <a:cubicBezTo>
                    <a:pt x="917" y="1441"/>
                    <a:pt x="882" y="1537"/>
                    <a:pt x="894" y="1608"/>
                  </a:cubicBezTo>
                  <a:lnTo>
                    <a:pt x="1179" y="2739"/>
                  </a:lnTo>
                  <a:cubicBezTo>
                    <a:pt x="679" y="2573"/>
                    <a:pt x="322" y="2120"/>
                    <a:pt x="322" y="1561"/>
                  </a:cubicBezTo>
                  <a:cubicBezTo>
                    <a:pt x="322" y="882"/>
                    <a:pt x="882" y="334"/>
                    <a:pt x="1560" y="334"/>
                  </a:cubicBezTo>
                  <a:close/>
                  <a:moveTo>
                    <a:pt x="1822" y="1906"/>
                  </a:moveTo>
                  <a:lnTo>
                    <a:pt x="1608" y="2799"/>
                  </a:lnTo>
                  <a:lnTo>
                    <a:pt x="1513" y="2799"/>
                  </a:lnTo>
                  <a:lnTo>
                    <a:pt x="1286" y="1906"/>
                  </a:lnTo>
                  <a:close/>
                  <a:moveTo>
                    <a:pt x="1906" y="3096"/>
                  </a:moveTo>
                  <a:lnTo>
                    <a:pt x="1906" y="3501"/>
                  </a:lnTo>
                  <a:lnTo>
                    <a:pt x="1917" y="3501"/>
                  </a:lnTo>
                  <a:lnTo>
                    <a:pt x="1203" y="3513"/>
                  </a:lnTo>
                  <a:cubicBezTo>
                    <a:pt x="1203" y="3513"/>
                    <a:pt x="1191" y="3513"/>
                    <a:pt x="1191" y="3501"/>
                  </a:cubicBezTo>
                  <a:lnTo>
                    <a:pt x="1191" y="3096"/>
                  </a:lnTo>
                  <a:cubicBezTo>
                    <a:pt x="1310" y="3120"/>
                    <a:pt x="1429" y="3144"/>
                    <a:pt x="1548" y="3144"/>
                  </a:cubicBezTo>
                  <a:cubicBezTo>
                    <a:pt x="1667" y="3144"/>
                    <a:pt x="1798" y="3120"/>
                    <a:pt x="1906" y="3096"/>
                  </a:cubicBezTo>
                  <a:close/>
                  <a:moveTo>
                    <a:pt x="1560" y="1"/>
                  </a:moveTo>
                  <a:cubicBezTo>
                    <a:pt x="703" y="1"/>
                    <a:pt x="1" y="703"/>
                    <a:pt x="1" y="1561"/>
                  </a:cubicBezTo>
                  <a:cubicBezTo>
                    <a:pt x="1" y="2180"/>
                    <a:pt x="358" y="2704"/>
                    <a:pt x="882" y="2977"/>
                  </a:cubicBezTo>
                  <a:lnTo>
                    <a:pt x="882" y="3501"/>
                  </a:lnTo>
                  <a:cubicBezTo>
                    <a:pt x="882" y="3692"/>
                    <a:pt x="1024" y="3847"/>
                    <a:pt x="1215" y="3847"/>
                  </a:cubicBezTo>
                  <a:lnTo>
                    <a:pt x="1417" y="3847"/>
                  </a:lnTo>
                  <a:lnTo>
                    <a:pt x="1417" y="3858"/>
                  </a:lnTo>
                  <a:cubicBezTo>
                    <a:pt x="1417" y="3942"/>
                    <a:pt x="1489" y="4025"/>
                    <a:pt x="1572" y="4025"/>
                  </a:cubicBezTo>
                  <a:cubicBezTo>
                    <a:pt x="1667" y="4025"/>
                    <a:pt x="1739" y="3942"/>
                    <a:pt x="1739" y="3858"/>
                  </a:cubicBezTo>
                  <a:lnTo>
                    <a:pt x="1739" y="3847"/>
                  </a:lnTo>
                  <a:lnTo>
                    <a:pt x="1929" y="3847"/>
                  </a:lnTo>
                  <a:cubicBezTo>
                    <a:pt x="2120" y="3847"/>
                    <a:pt x="2275" y="3692"/>
                    <a:pt x="2275" y="3501"/>
                  </a:cubicBezTo>
                  <a:lnTo>
                    <a:pt x="2275" y="2977"/>
                  </a:lnTo>
                  <a:cubicBezTo>
                    <a:pt x="2799" y="2727"/>
                    <a:pt x="3156" y="2192"/>
                    <a:pt x="3156" y="1561"/>
                  </a:cubicBezTo>
                  <a:cubicBezTo>
                    <a:pt x="3120" y="703"/>
                    <a:pt x="2429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4880567" y="1552929"/>
              <a:ext cx="200895" cy="300547"/>
            </a:xfrm>
            <a:custGeom>
              <a:avLst/>
              <a:gdLst/>
              <a:ahLst/>
              <a:cxnLst/>
              <a:rect l="l" t="t" r="r" b="b"/>
              <a:pathLst>
                <a:path w="6312" h="9443" extrusionOk="0">
                  <a:moveTo>
                    <a:pt x="3144" y="310"/>
                  </a:moveTo>
                  <a:cubicBezTo>
                    <a:pt x="3632" y="310"/>
                    <a:pt x="4037" y="632"/>
                    <a:pt x="4037" y="1025"/>
                  </a:cubicBezTo>
                  <a:cubicBezTo>
                    <a:pt x="3751" y="929"/>
                    <a:pt x="3454" y="870"/>
                    <a:pt x="3144" y="870"/>
                  </a:cubicBezTo>
                  <a:cubicBezTo>
                    <a:pt x="2834" y="870"/>
                    <a:pt x="2537" y="929"/>
                    <a:pt x="2251" y="1025"/>
                  </a:cubicBezTo>
                  <a:cubicBezTo>
                    <a:pt x="2251" y="644"/>
                    <a:pt x="2644" y="310"/>
                    <a:pt x="3144" y="310"/>
                  </a:cubicBezTo>
                  <a:close/>
                  <a:moveTo>
                    <a:pt x="3144" y="1191"/>
                  </a:moveTo>
                  <a:cubicBezTo>
                    <a:pt x="4299" y="1191"/>
                    <a:pt x="5251" y="2144"/>
                    <a:pt x="5251" y="3311"/>
                  </a:cubicBezTo>
                  <a:cubicBezTo>
                    <a:pt x="5251" y="3620"/>
                    <a:pt x="5180" y="3918"/>
                    <a:pt x="5061" y="4203"/>
                  </a:cubicBezTo>
                  <a:lnTo>
                    <a:pt x="5061" y="4049"/>
                  </a:lnTo>
                  <a:cubicBezTo>
                    <a:pt x="5061" y="3858"/>
                    <a:pt x="4978" y="3668"/>
                    <a:pt x="4823" y="3525"/>
                  </a:cubicBezTo>
                  <a:cubicBezTo>
                    <a:pt x="4501" y="3251"/>
                    <a:pt x="3751" y="2739"/>
                    <a:pt x="2453" y="2608"/>
                  </a:cubicBezTo>
                  <a:cubicBezTo>
                    <a:pt x="2447" y="2607"/>
                    <a:pt x="2441" y="2607"/>
                    <a:pt x="2435" y="2607"/>
                  </a:cubicBezTo>
                  <a:cubicBezTo>
                    <a:pt x="2360" y="2607"/>
                    <a:pt x="2297" y="2674"/>
                    <a:pt x="2275" y="2751"/>
                  </a:cubicBezTo>
                  <a:cubicBezTo>
                    <a:pt x="2263" y="2846"/>
                    <a:pt x="2334" y="2918"/>
                    <a:pt x="2430" y="2930"/>
                  </a:cubicBezTo>
                  <a:cubicBezTo>
                    <a:pt x="3632" y="3049"/>
                    <a:pt x="4323" y="3513"/>
                    <a:pt x="4620" y="3763"/>
                  </a:cubicBezTo>
                  <a:cubicBezTo>
                    <a:pt x="4692" y="3822"/>
                    <a:pt x="4728" y="3930"/>
                    <a:pt x="4728" y="4037"/>
                  </a:cubicBezTo>
                  <a:lnTo>
                    <a:pt x="4728" y="4346"/>
                  </a:lnTo>
                  <a:cubicBezTo>
                    <a:pt x="4728" y="5227"/>
                    <a:pt x="4025" y="5942"/>
                    <a:pt x="3144" y="5942"/>
                  </a:cubicBezTo>
                  <a:cubicBezTo>
                    <a:pt x="3137" y="5942"/>
                    <a:pt x="3130" y="5942"/>
                    <a:pt x="3122" y="5942"/>
                  </a:cubicBezTo>
                  <a:cubicBezTo>
                    <a:pt x="2251" y="5942"/>
                    <a:pt x="1549" y="5232"/>
                    <a:pt x="1549" y="4358"/>
                  </a:cubicBezTo>
                  <a:lnTo>
                    <a:pt x="1549" y="4227"/>
                  </a:lnTo>
                  <a:cubicBezTo>
                    <a:pt x="1549" y="4168"/>
                    <a:pt x="1584" y="4108"/>
                    <a:pt x="1644" y="4084"/>
                  </a:cubicBezTo>
                  <a:cubicBezTo>
                    <a:pt x="1846" y="3965"/>
                    <a:pt x="2120" y="3739"/>
                    <a:pt x="2239" y="3370"/>
                  </a:cubicBezTo>
                  <a:cubicBezTo>
                    <a:pt x="2263" y="3275"/>
                    <a:pt x="2215" y="3191"/>
                    <a:pt x="2132" y="3156"/>
                  </a:cubicBezTo>
                  <a:cubicBezTo>
                    <a:pt x="2113" y="3151"/>
                    <a:pt x="2094" y="3149"/>
                    <a:pt x="2077" y="3149"/>
                  </a:cubicBezTo>
                  <a:cubicBezTo>
                    <a:pt x="2005" y="3149"/>
                    <a:pt x="1946" y="3187"/>
                    <a:pt x="1918" y="3263"/>
                  </a:cubicBezTo>
                  <a:cubicBezTo>
                    <a:pt x="1834" y="3525"/>
                    <a:pt x="1620" y="3692"/>
                    <a:pt x="1477" y="3787"/>
                  </a:cubicBezTo>
                  <a:cubicBezTo>
                    <a:pt x="1322" y="3870"/>
                    <a:pt x="1215" y="4037"/>
                    <a:pt x="1215" y="4203"/>
                  </a:cubicBezTo>
                  <a:cubicBezTo>
                    <a:pt x="1084" y="3918"/>
                    <a:pt x="1025" y="3620"/>
                    <a:pt x="1025" y="3311"/>
                  </a:cubicBezTo>
                  <a:cubicBezTo>
                    <a:pt x="1025" y="2144"/>
                    <a:pt x="1977" y="1191"/>
                    <a:pt x="3144" y="1191"/>
                  </a:cubicBezTo>
                  <a:close/>
                  <a:moveTo>
                    <a:pt x="3858" y="6144"/>
                  </a:moveTo>
                  <a:lnTo>
                    <a:pt x="3858" y="6537"/>
                  </a:lnTo>
                  <a:cubicBezTo>
                    <a:pt x="3858" y="6740"/>
                    <a:pt x="3977" y="6918"/>
                    <a:pt x="4168" y="7013"/>
                  </a:cubicBezTo>
                  <a:lnTo>
                    <a:pt x="4406" y="7121"/>
                  </a:lnTo>
                  <a:cubicBezTo>
                    <a:pt x="4156" y="7597"/>
                    <a:pt x="3680" y="7894"/>
                    <a:pt x="3144" y="7894"/>
                  </a:cubicBezTo>
                  <a:cubicBezTo>
                    <a:pt x="2608" y="7894"/>
                    <a:pt x="2132" y="7597"/>
                    <a:pt x="1882" y="7121"/>
                  </a:cubicBezTo>
                  <a:lnTo>
                    <a:pt x="2120" y="7013"/>
                  </a:lnTo>
                  <a:cubicBezTo>
                    <a:pt x="2311" y="6918"/>
                    <a:pt x="2430" y="6740"/>
                    <a:pt x="2430" y="6537"/>
                  </a:cubicBezTo>
                  <a:lnTo>
                    <a:pt x="2430" y="6144"/>
                  </a:lnTo>
                  <a:cubicBezTo>
                    <a:pt x="2644" y="6239"/>
                    <a:pt x="2882" y="6287"/>
                    <a:pt x="3144" y="6287"/>
                  </a:cubicBezTo>
                  <a:cubicBezTo>
                    <a:pt x="3394" y="6287"/>
                    <a:pt x="3632" y="6239"/>
                    <a:pt x="3858" y="6144"/>
                  </a:cubicBezTo>
                  <a:close/>
                  <a:moveTo>
                    <a:pt x="3144" y="1"/>
                  </a:moveTo>
                  <a:cubicBezTo>
                    <a:pt x="2465" y="1"/>
                    <a:pt x="1918" y="465"/>
                    <a:pt x="1918" y="1048"/>
                  </a:cubicBezTo>
                  <a:cubicBezTo>
                    <a:pt x="1918" y="1084"/>
                    <a:pt x="1918" y="1144"/>
                    <a:pt x="1930" y="1191"/>
                  </a:cubicBezTo>
                  <a:cubicBezTo>
                    <a:pt x="1191" y="1608"/>
                    <a:pt x="703" y="2418"/>
                    <a:pt x="703" y="3322"/>
                  </a:cubicBezTo>
                  <a:cubicBezTo>
                    <a:pt x="703" y="3918"/>
                    <a:pt x="918" y="4501"/>
                    <a:pt x="1310" y="4942"/>
                  </a:cubicBezTo>
                  <a:cubicBezTo>
                    <a:pt x="1441" y="5370"/>
                    <a:pt x="1727" y="5739"/>
                    <a:pt x="2096" y="5989"/>
                  </a:cubicBezTo>
                  <a:lnTo>
                    <a:pt x="2096" y="6549"/>
                  </a:lnTo>
                  <a:cubicBezTo>
                    <a:pt x="2096" y="6620"/>
                    <a:pt x="2049" y="6680"/>
                    <a:pt x="1989" y="6716"/>
                  </a:cubicBezTo>
                  <a:lnTo>
                    <a:pt x="525" y="7371"/>
                  </a:lnTo>
                  <a:cubicBezTo>
                    <a:pt x="203" y="7501"/>
                    <a:pt x="1" y="7811"/>
                    <a:pt x="1" y="8156"/>
                  </a:cubicBezTo>
                  <a:lnTo>
                    <a:pt x="1" y="9276"/>
                  </a:lnTo>
                  <a:cubicBezTo>
                    <a:pt x="1" y="9359"/>
                    <a:pt x="72" y="9442"/>
                    <a:pt x="167" y="9442"/>
                  </a:cubicBezTo>
                  <a:cubicBezTo>
                    <a:pt x="251" y="9442"/>
                    <a:pt x="322" y="9359"/>
                    <a:pt x="322" y="9276"/>
                  </a:cubicBezTo>
                  <a:lnTo>
                    <a:pt x="322" y="8156"/>
                  </a:lnTo>
                  <a:cubicBezTo>
                    <a:pt x="322" y="7954"/>
                    <a:pt x="441" y="7752"/>
                    <a:pt x="656" y="7668"/>
                  </a:cubicBezTo>
                  <a:lnTo>
                    <a:pt x="1596" y="7251"/>
                  </a:lnTo>
                  <a:cubicBezTo>
                    <a:pt x="1894" y="7847"/>
                    <a:pt x="2489" y="8216"/>
                    <a:pt x="3156" y="8216"/>
                  </a:cubicBezTo>
                  <a:cubicBezTo>
                    <a:pt x="3823" y="8216"/>
                    <a:pt x="4418" y="7847"/>
                    <a:pt x="4716" y="7251"/>
                  </a:cubicBezTo>
                  <a:lnTo>
                    <a:pt x="5656" y="7668"/>
                  </a:lnTo>
                  <a:cubicBezTo>
                    <a:pt x="5847" y="7752"/>
                    <a:pt x="5978" y="7942"/>
                    <a:pt x="5978" y="8156"/>
                  </a:cubicBezTo>
                  <a:lnTo>
                    <a:pt x="5978" y="9276"/>
                  </a:lnTo>
                  <a:cubicBezTo>
                    <a:pt x="5978" y="9359"/>
                    <a:pt x="6061" y="9442"/>
                    <a:pt x="6144" y="9442"/>
                  </a:cubicBezTo>
                  <a:cubicBezTo>
                    <a:pt x="6240" y="9442"/>
                    <a:pt x="6311" y="9359"/>
                    <a:pt x="6311" y="9276"/>
                  </a:cubicBezTo>
                  <a:lnTo>
                    <a:pt x="6311" y="8156"/>
                  </a:lnTo>
                  <a:cubicBezTo>
                    <a:pt x="6287" y="7811"/>
                    <a:pt x="6073" y="7501"/>
                    <a:pt x="5763" y="7371"/>
                  </a:cubicBezTo>
                  <a:lnTo>
                    <a:pt x="4287" y="6716"/>
                  </a:lnTo>
                  <a:cubicBezTo>
                    <a:pt x="4216" y="6680"/>
                    <a:pt x="4180" y="6609"/>
                    <a:pt x="4180" y="6549"/>
                  </a:cubicBezTo>
                  <a:lnTo>
                    <a:pt x="4180" y="5989"/>
                  </a:lnTo>
                  <a:cubicBezTo>
                    <a:pt x="4549" y="5739"/>
                    <a:pt x="4835" y="5370"/>
                    <a:pt x="4966" y="4942"/>
                  </a:cubicBezTo>
                  <a:cubicBezTo>
                    <a:pt x="5359" y="4501"/>
                    <a:pt x="5585" y="3918"/>
                    <a:pt x="5585" y="3322"/>
                  </a:cubicBezTo>
                  <a:cubicBezTo>
                    <a:pt x="5585" y="2418"/>
                    <a:pt x="5073" y="1608"/>
                    <a:pt x="4347" y="1191"/>
                  </a:cubicBezTo>
                  <a:cubicBezTo>
                    <a:pt x="4358" y="1144"/>
                    <a:pt x="4358" y="1084"/>
                    <a:pt x="4358" y="1048"/>
                  </a:cubicBezTo>
                  <a:cubicBezTo>
                    <a:pt x="4358" y="465"/>
                    <a:pt x="3811" y="1"/>
                    <a:pt x="314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4919620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5031398" y="1820471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870"/>
                  </a:lnTo>
                  <a:cubicBezTo>
                    <a:pt x="0" y="953"/>
                    <a:pt x="72" y="1036"/>
                    <a:pt x="155" y="1036"/>
                  </a:cubicBezTo>
                  <a:cubicBezTo>
                    <a:pt x="250" y="1036"/>
                    <a:pt x="322" y="953"/>
                    <a:pt x="322" y="870"/>
                  </a:cubicBezTo>
                  <a:lnTo>
                    <a:pt x="322" y="167"/>
                  </a:lnTo>
                  <a:cubicBezTo>
                    <a:pt x="322" y="84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5070418" y="1552547"/>
              <a:ext cx="166394" cy="173969"/>
            </a:xfrm>
            <a:custGeom>
              <a:avLst/>
              <a:gdLst/>
              <a:ahLst/>
              <a:cxnLst/>
              <a:rect l="l" t="t" r="r" b="b"/>
              <a:pathLst>
                <a:path w="5228" h="5466" extrusionOk="0">
                  <a:moveTo>
                    <a:pt x="691" y="1"/>
                  </a:moveTo>
                  <a:cubicBezTo>
                    <a:pt x="298" y="1"/>
                    <a:pt x="1" y="310"/>
                    <a:pt x="1" y="679"/>
                  </a:cubicBezTo>
                  <a:lnTo>
                    <a:pt x="1" y="3501"/>
                  </a:lnTo>
                  <a:cubicBezTo>
                    <a:pt x="1" y="3882"/>
                    <a:pt x="322" y="4180"/>
                    <a:pt x="691" y="4180"/>
                  </a:cubicBezTo>
                  <a:lnTo>
                    <a:pt x="1001" y="4180"/>
                  </a:lnTo>
                  <a:lnTo>
                    <a:pt x="763" y="5144"/>
                  </a:lnTo>
                  <a:cubicBezTo>
                    <a:pt x="739" y="5251"/>
                    <a:pt x="775" y="5358"/>
                    <a:pt x="870" y="5418"/>
                  </a:cubicBezTo>
                  <a:cubicBezTo>
                    <a:pt x="918" y="5442"/>
                    <a:pt x="953" y="5466"/>
                    <a:pt x="1001" y="5466"/>
                  </a:cubicBezTo>
                  <a:cubicBezTo>
                    <a:pt x="1049" y="5466"/>
                    <a:pt x="1108" y="5442"/>
                    <a:pt x="1156" y="5418"/>
                  </a:cubicBezTo>
                  <a:lnTo>
                    <a:pt x="2846" y="4180"/>
                  </a:lnTo>
                  <a:lnTo>
                    <a:pt x="4549" y="4180"/>
                  </a:lnTo>
                  <a:cubicBezTo>
                    <a:pt x="4930" y="4180"/>
                    <a:pt x="5228" y="3870"/>
                    <a:pt x="5228" y="3501"/>
                  </a:cubicBezTo>
                  <a:lnTo>
                    <a:pt x="5228" y="679"/>
                  </a:lnTo>
                  <a:cubicBezTo>
                    <a:pt x="5228" y="310"/>
                    <a:pt x="4918" y="1"/>
                    <a:pt x="4549" y="1"/>
                  </a:cubicBezTo>
                  <a:cubicBezTo>
                    <a:pt x="4454" y="1"/>
                    <a:pt x="4382" y="72"/>
                    <a:pt x="4382" y="167"/>
                  </a:cubicBezTo>
                  <a:cubicBezTo>
                    <a:pt x="4382" y="251"/>
                    <a:pt x="4454" y="322"/>
                    <a:pt x="4549" y="322"/>
                  </a:cubicBezTo>
                  <a:cubicBezTo>
                    <a:pt x="4739" y="322"/>
                    <a:pt x="4906" y="489"/>
                    <a:pt x="4906" y="679"/>
                  </a:cubicBezTo>
                  <a:lnTo>
                    <a:pt x="4906" y="3489"/>
                  </a:lnTo>
                  <a:cubicBezTo>
                    <a:pt x="4906" y="3692"/>
                    <a:pt x="4739" y="3846"/>
                    <a:pt x="4549" y="3846"/>
                  </a:cubicBezTo>
                  <a:lnTo>
                    <a:pt x="2787" y="3846"/>
                  </a:lnTo>
                  <a:cubicBezTo>
                    <a:pt x="2763" y="3846"/>
                    <a:pt x="2715" y="3870"/>
                    <a:pt x="2704" y="3882"/>
                  </a:cubicBezTo>
                  <a:lnTo>
                    <a:pt x="1132" y="5013"/>
                  </a:lnTo>
                  <a:lnTo>
                    <a:pt x="1370" y="4049"/>
                  </a:lnTo>
                  <a:cubicBezTo>
                    <a:pt x="1394" y="4001"/>
                    <a:pt x="1370" y="3942"/>
                    <a:pt x="1346" y="3918"/>
                  </a:cubicBezTo>
                  <a:cubicBezTo>
                    <a:pt x="1310" y="3870"/>
                    <a:pt x="1275" y="3858"/>
                    <a:pt x="1215" y="3858"/>
                  </a:cubicBezTo>
                  <a:lnTo>
                    <a:pt x="691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679"/>
                  </a:lnTo>
                  <a:cubicBezTo>
                    <a:pt x="334" y="489"/>
                    <a:pt x="489" y="322"/>
                    <a:pt x="691" y="322"/>
                  </a:cubicBezTo>
                  <a:cubicBezTo>
                    <a:pt x="775" y="322"/>
                    <a:pt x="846" y="251"/>
                    <a:pt x="846" y="167"/>
                  </a:cubicBezTo>
                  <a:cubicBezTo>
                    <a:pt x="846" y="72"/>
                    <a:pt x="775" y="1"/>
                    <a:pt x="69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10"/>
          <p:cNvGrpSpPr/>
          <p:nvPr/>
        </p:nvGrpSpPr>
        <p:grpSpPr>
          <a:xfrm>
            <a:off x="4359350" y="2302372"/>
            <a:ext cx="504000" cy="612000"/>
            <a:chOff x="7929578" y="4284365"/>
            <a:chExt cx="395266" cy="351312"/>
          </a:xfrm>
        </p:grpSpPr>
        <p:sp>
          <p:nvSpPr>
            <p:cNvPr id="321" name="Google Shape;321;p10"/>
            <p:cNvSpPr/>
            <p:nvPr/>
          </p:nvSpPr>
          <p:spPr>
            <a:xfrm>
              <a:off x="7954213" y="4588668"/>
              <a:ext cx="11394" cy="47009"/>
            </a:xfrm>
            <a:custGeom>
              <a:avLst/>
              <a:gdLst/>
              <a:ahLst/>
              <a:cxnLst/>
              <a:rect l="l" t="t" r="r" b="b"/>
              <a:pathLst>
                <a:path w="358" h="1477" extrusionOk="0">
                  <a:moveTo>
                    <a:pt x="179" y="0"/>
                  </a:moveTo>
                  <a:cubicBezTo>
                    <a:pt x="84" y="0"/>
                    <a:pt x="0" y="84"/>
                    <a:pt x="0" y="179"/>
                  </a:cubicBezTo>
                  <a:lnTo>
                    <a:pt x="0" y="1298"/>
                  </a:lnTo>
                  <a:cubicBezTo>
                    <a:pt x="0" y="1405"/>
                    <a:pt x="84" y="1477"/>
                    <a:pt x="179" y="1477"/>
                  </a:cubicBezTo>
                  <a:cubicBezTo>
                    <a:pt x="286" y="1477"/>
                    <a:pt x="358" y="1405"/>
                    <a:pt x="358" y="1298"/>
                  </a:cubicBezTo>
                  <a:lnTo>
                    <a:pt x="358" y="179"/>
                  </a:lnTo>
                  <a:cubicBezTo>
                    <a:pt x="358" y="96"/>
                    <a:pt x="286" y="0"/>
                    <a:pt x="179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7929578" y="4432522"/>
              <a:ext cx="213372" cy="203155"/>
            </a:xfrm>
            <a:custGeom>
              <a:avLst/>
              <a:gdLst/>
              <a:ahLst/>
              <a:cxnLst/>
              <a:rect l="l" t="t" r="r" b="b"/>
              <a:pathLst>
                <a:path w="6704" h="6383" extrusionOk="0">
                  <a:moveTo>
                    <a:pt x="6192" y="1013"/>
                  </a:moveTo>
                  <a:lnTo>
                    <a:pt x="6275" y="1275"/>
                  </a:lnTo>
                  <a:cubicBezTo>
                    <a:pt x="6287" y="1358"/>
                    <a:pt x="6275" y="1430"/>
                    <a:pt x="6216" y="1489"/>
                  </a:cubicBezTo>
                  <a:lnTo>
                    <a:pt x="6108" y="1596"/>
                  </a:lnTo>
                  <a:lnTo>
                    <a:pt x="5858" y="1334"/>
                  </a:lnTo>
                  <a:lnTo>
                    <a:pt x="6192" y="1013"/>
                  </a:lnTo>
                  <a:close/>
                  <a:moveTo>
                    <a:pt x="1941" y="382"/>
                  </a:moveTo>
                  <a:cubicBezTo>
                    <a:pt x="2251" y="382"/>
                    <a:pt x="2536" y="501"/>
                    <a:pt x="2763" y="727"/>
                  </a:cubicBezTo>
                  <a:cubicBezTo>
                    <a:pt x="2965" y="953"/>
                    <a:pt x="3096" y="1251"/>
                    <a:pt x="3132" y="1573"/>
                  </a:cubicBezTo>
                  <a:cubicBezTo>
                    <a:pt x="3144" y="1692"/>
                    <a:pt x="3156" y="1846"/>
                    <a:pt x="3179" y="2001"/>
                  </a:cubicBezTo>
                  <a:cubicBezTo>
                    <a:pt x="2977" y="1680"/>
                    <a:pt x="2656" y="1430"/>
                    <a:pt x="2239" y="1287"/>
                  </a:cubicBezTo>
                  <a:cubicBezTo>
                    <a:pt x="1947" y="1199"/>
                    <a:pt x="1670" y="1191"/>
                    <a:pt x="1579" y="1191"/>
                  </a:cubicBezTo>
                  <a:cubicBezTo>
                    <a:pt x="1559" y="1191"/>
                    <a:pt x="1548" y="1192"/>
                    <a:pt x="1548" y="1192"/>
                  </a:cubicBezTo>
                  <a:cubicBezTo>
                    <a:pt x="1513" y="1192"/>
                    <a:pt x="1465" y="1204"/>
                    <a:pt x="1429" y="1251"/>
                  </a:cubicBezTo>
                  <a:lnTo>
                    <a:pt x="1108" y="1585"/>
                  </a:lnTo>
                  <a:cubicBezTo>
                    <a:pt x="1036" y="1668"/>
                    <a:pt x="1036" y="1787"/>
                    <a:pt x="1108" y="1846"/>
                  </a:cubicBezTo>
                  <a:cubicBezTo>
                    <a:pt x="1143" y="1882"/>
                    <a:pt x="1191" y="1900"/>
                    <a:pt x="1237" y="1900"/>
                  </a:cubicBezTo>
                  <a:cubicBezTo>
                    <a:pt x="1283" y="1900"/>
                    <a:pt x="1328" y="1882"/>
                    <a:pt x="1358" y="1846"/>
                  </a:cubicBezTo>
                  <a:lnTo>
                    <a:pt x="1632" y="1561"/>
                  </a:lnTo>
                  <a:cubicBezTo>
                    <a:pt x="1870" y="1573"/>
                    <a:pt x="2620" y="1668"/>
                    <a:pt x="2906" y="2299"/>
                  </a:cubicBezTo>
                  <a:cubicBezTo>
                    <a:pt x="2834" y="2763"/>
                    <a:pt x="2417" y="3120"/>
                    <a:pt x="1929" y="3120"/>
                  </a:cubicBezTo>
                  <a:cubicBezTo>
                    <a:pt x="1393" y="3120"/>
                    <a:pt x="941" y="2680"/>
                    <a:pt x="941" y="2144"/>
                  </a:cubicBezTo>
                  <a:cubicBezTo>
                    <a:pt x="941" y="2037"/>
                    <a:pt x="870" y="1966"/>
                    <a:pt x="762" y="1966"/>
                  </a:cubicBezTo>
                  <a:cubicBezTo>
                    <a:pt x="751" y="1966"/>
                    <a:pt x="715" y="1966"/>
                    <a:pt x="703" y="1977"/>
                  </a:cubicBezTo>
                  <a:cubicBezTo>
                    <a:pt x="715" y="1835"/>
                    <a:pt x="751" y="1680"/>
                    <a:pt x="751" y="1573"/>
                  </a:cubicBezTo>
                  <a:cubicBezTo>
                    <a:pt x="774" y="1251"/>
                    <a:pt x="893" y="953"/>
                    <a:pt x="1120" y="727"/>
                  </a:cubicBezTo>
                  <a:cubicBezTo>
                    <a:pt x="1334" y="501"/>
                    <a:pt x="1632" y="382"/>
                    <a:pt x="1941" y="382"/>
                  </a:cubicBezTo>
                  <a:close/>
                  <a:moveTo>
                    <a:pt x="631" y="2442"/>
                  </a:moveTo>
                  <a:cubicBezTo>
                    <a:pt x="703" y="2763"/>
                    <a:pt x="917" y="3049"/>
                    <a:pt x="1179" y="3228"/>
                  </a:cubicBezTo>
                  <a:lnTo>
                    <a:pt x="1179" y="3442"/>
                  </a:lnTo>
                  <a:lnTo>
                    <a:pt x="1167" y="3442"/>
                  </a:lnTo>
                  <a:cubicBezTo>
                    <a:pt x="822" y="3382"/>
                    <a:pt x="572" y="3287"/>
                    <a:pt x="417" y="3216"/>
                  </a:cubicBezTo>
                  <a:cubicBezTo>
                    <a:pt x="405" y="3216"/>
                    <a:pt x="417" y="3204"/>
                    <a:pt x="417" y="3204"/>
                  </a:cubicBezTo>
                  <a:cubicBezTo>
                    <a:pt x="501" y="2989"/>
                    <a:pt x="572" y="2728"/>
                    <a:pt x="631" y="2442"/>
                  </a:cubicBezTo>
                  <a:close/>
                  <a:moveTo>
                    <a:pt x="3239" y="2454"/>
                  </a:moveTo>
                  <a:cubicBezTo>
                    <a:pt x="3275" y="2692"/>
                    <a:pt x="3334" y="2942"/>
                    <a:pt x="3418" y="3144"/>
                  </a:cubicBezTo>
                  <a:lnTo>
                    <a:pt x="3084" y="3454"/>
                  </a:lnTo>
                  <a:cubicBezTo>
                    <a:pt x="3037" y="3478"/>
                    <a:pt x="3001" y="3513"/>
                    <a:pt x="2941" y="3513"/>
                  </a:cubicBezTo>
                  <a:lnTo>
                    <a:pt x="2894" y="3513"/>
                  </a:lnTo>
                  <a:cubicBezTo>
                    <a:pt x="2775" y="3513"/>
                    <a:pt x="2679" y="3418"/>
                    <a:pt x="2679" y="3299"/>
                  </a:cubicBezTo>
                  <a:lnTo>
                    <a:pt x="2679" y="3239"/>
                  </a:lnTo>
                  <a:cubicBezTo>
                    <a:pt x="2953" y="3061"/>
                    <a:pt x="3144" y="2787"/>
                    <a:pt x="3239" y="2454"/>
                  </a:cubicBezTo>
                  <a:close/>
                  <a:moveTo>
                    <a:pt x="2358" y="3418"/>
                  </a:moveTo>
                  <a:cubicBezTo>
                    <a:pt x="2370" y="3525"/>
                    <a:pt x="2429" y="3620"/>
                    <a:pt x="2489" y="3692"/>
                  </a:cubicBezTo>
                  <a:lnTo>
                    <a:pt x="2203" y="3954"/>
                  </a:lnTo>
                  <a:cubicBezTo>
                    <a:pt x="2132" y="4031"/>
                    <a:pt x="2033" y="4070"/>
                    <a:pt x="1934" y="4070"/>
                  </a:cubicBezTo>
                  <a:cubicBezTo>
                    <a:pt x="1834" y="4070"/>
                    <a:pt x="1733" y="4031"/>
                    <a:pt x="1655" y="3954"/>
                  </a:cubicBezTo>
                  <a:lnTo>
                    <a:pt x="1489" y="3799"/>
                  </a:lnTo>
                  <a:cubicBezTo>
                    <a:pt x="1524" y="3740"/>
                    <a:pt x="1536" y="3680"/>
                    <a:pt x="1536" y="3620"/>
                  </a:cubicBezTo>
                  <a:lnTo>
                    <a:pt x="1536" y="3418"/>
                  </a:lnTo>
                  <a:cubicBezTo>
                    <a:pt x="1667" y="3466"/>
                    <a:pt x="1810" y="3478"/>
                    <a:pt x="1941" y="3478"/>
                  </a:cubicBezTo>
                  <a:cubicBezTo>
                    <a:pt x="2084" y="3478"/>
                    <a:pt x="2227" y="3454"/>
                    <a:pt x="2358" y="3418"/>
                  </a:cubicBezTo>
                  <a:close/>
                  <a:moveTo>
                    <a:pt x="1941" y="1"/>
                  </a:moveTo>
                  <a:cubicBezTo>
                    <a:pt x="1120" y="1"/>
                    <a:pt x="465" y="656"/>
                    <a:pt x="393" y="1537"/>
                  </a:cubicBezTo>
                  <a:cubicBezTo>
                    <a:pt x="358" y="1882"/>
                    <a:pt x="239" y="2644"/>
                    <a:pt x="72" y="3061"/>
                  </a:cubicBezTo>
                  <a:cubicBezTo>
                    <a:pt x="0" y="3251"/>
                    <a:pt x="96" y="3454"/>
                    <a:pt x="274" y="3537"/>
                  </a:cubicBezTo>
                  <a:cubicBezTo>
                    <a:pt x="405" y="3597"/>
                    <a:pt x="608" y="3692"/>
                    <a:pt x="893" y="3751"/>
                  </a:cubicBezTo>
                  <a:lnTo>
                    <a:pt x="417" y="3990"/>
                  </a:lnTo>
                  <a:cubicBezTo>
                    <a:pt x="155" y="4121"/>
                    <a:pt x="0" y="4371"/>
                    <a:pt x="0" y="4668"/>
                  </a:cubicBezTo>
                  <a:lnTo>
                    <a:pt x="0" y="6204"/>
                  </a:lnTo>
                  <a:cubicBezTo>
                    <a:pt x="0" y="6311"/>
                    <a:pt x="72" y="6383"/>
                    <a:pt x="179" y="6383"/>
                  </a:cubicBezTo>
                  <a:cubicBezTo>
                    <a:pt x="286" y="6383"/>
                    <a:pt x="358" y="6311"/>
                    <a:pt x="358" y="6204"/>
                  </a:cubicBezTo>
                  <a:lnTo>
                    <a:pt x="358" y="4668"/>
                  </a:lnTo>
                  <a:cubicBezTo>
                    <a:pt x="358" y="4525"/>
                    <a:pt x="453" y="4371"/>
                    <a:pt x="584" y="4311"/>
                  </a:cubicBezTo>
                  <a:lnTo>
                    <a:pt x="1191" y="4013"/>
                  </a:lnTo>
                  <a:lnTo>
                    <a:pt x="1405" y="4216"/>
                  </a:lnTo>
                  <a:cubicBezTo>
                    <a:pt x="1548" y="4347"/>
                    <a:pt x="1739" y="4418"/>
                    <a:pt x="1929" y="4418"/>
                  </a:cubicBezTo>
                  <a:cubicBezTo>
                    <a:pt x="2120" y="4418"/>
                    <a:pt x="2310" y="4347"/>
                    <a:pt x="2453" y="4216"/>
                  </a:cubicBezTo>
                  <a:lnTo>
                    <a:pt x="2822" y="3859"/>
                  </a:lnTo>
                  <a:lnTo>
                    <a:pt x="2929" y="3859"/>
                  </a:lnTo>
                  <a:cubicBezTo>
                    <a:pt x="3084" y="3859"/>
                    <a:pt x="3215" y="3799"/>
                    <a:pt x="3322" y="3692"/>
                  </a:cubicBezTo>
                  <a:lnTo>
                    <a:pt x="5584" y="1561"/>
                  </a:lnTo>
                  <a:lnTo>
                    <a:pt x="5835" y="1811"/>
                  </a:lnTo>
                  <a:lnTo>
                    <a:pt x="3001" y="4656"/>
                  </a:lnTo>
                  <a:cubicBezTo>
                    <a:pt x="2822" y="4835"/>
                    <a:pt x="2715" y="5073"/>
                    <a:pt x="2715" y="5347"/>
                  </a:cubicBezTo>
                  <a:lnTo>
                    <a:pt x="2715" y="6192"/>
                  </a:lnTo>
                  <a:cubicBezTo>
                    <a:pt x="2715" y="6299"/>
                    <a:pt x="2787" y="6371"/>
                    <a:pt x="2894" y="6371"/>
                  </a:cubicBezTo>
                  <a:cubicBezTo>
                    <a:pt x="3001" y="6371"/>
                    <a:pt x="3072" y="6299"/>
                    <a:pt x="3072" y="6192"/>
                  </a:cubicBezTo>
                  <a:lnTo>
                    <a:pt x="3072" y="5371"/>
                  </a:lnTo>
                  <a:cubicBezTo>
                    <a:pt x="3072" y="5204"/>
                    <a:pt x="3132" y="5061"/>
                    <a:pt x="3251" y="4954"/>
                  </a:cubicBezTo>
                  <a:lnTo>
                    <a:pt x="6466" y="1739"/>
                  </a:lnTo>
                  <a:cubicBezTo>
                    <a:pt x="6597" y="1608"/>
                    <a:pt x="6656" y="1394"/>
                    <a:pt x="6608" y="1204"/>
                  </a:cubicBezTo>
                  <a:lnTo>
                    <a:pt x="6513" y="727"/>
                  </a:lnTo>
                  <a:lnTo>
                    <a:pt x="6632" y="608"/>
                  </a:lnTo>
                  <a:cubicBezTo>
                    <a:pt x="6704" y="537"/>
                    <a:pt x="6704" y="430"/>
                    <a:pt x="6644" y="358"/>
                  </a:cubicBezTo>
                  <a:cubicBezTo>
                    <a:pt x="6607" y="321"/>
                    <a:pt x="6560" y="303"/>
                    <a:pt x="6513" y="303"/>
                  </a:cubicBezTo>
                  <a:cubicBezTo>
                    <a:pt x="6470" y="303"/>
                    <a:pt x="6428" y="318"/>
                    <a:pt x="6394" y="346"/>
                  </a:cubicBezTo>
                  <a:lnTo>
                    <a:pt x="3727" y="2858"/>
                  </a:lnTo>
                  <a:cubicBezTo>
                    <a:pt x="3608" y="2430"/>
                    <a:pt x="3501" y="1846"/>
                    <a:pt x="3489" y="1537"/>
                  </a:cubicBezTo>
                  <a:cubicBezTo>
                    <a:pt x="3429" y="656"/>
                    <a:pt x="2751" y="1"/>
                    <a:pt x="1941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8090243" y="4284365"/>
              <a:ext cx="234601" cy="196344"/>
            </a:xfrm>
            <a:custGeom>
              <a:avLst/>
              <a:gdLst/>
              <a:ahLst/>
              <a:cxnLst/>
              <a:rect l="l" t="t" r="r" b="b"/>
              <a:pathLst>
                <a:path w="7371" h="6169" extrusionOk="0">
                  <a:moveTo>
                    <a:pt x="572" y="1"/>
                  </a:moveTo>
                  <a:cubicBezTo>
                    <a:pt x="251" y="1"/>
                    <a:pt x="1" y="251"/>
                    <a:pt x="1" y="560"/>
                  </a:cubicBezTo>
                  <a:lnTo>
                    <a:pt x="1" y="5275"/>
                  </a:lnTo>
                  <a:cubicBezTo>
                    <a:pt x="1" y="5382"/>
                    <a:pt x="72" y="5454"/>
                    <a:pt x="179" y="5454"/>
                  </a:cubicBezTo>
                  <a:cubicBezTo>
                    <a:pt x="286" y="5454"/>
                    <a:pt x="358" y="5382"/>
                    <a:pt x="358" y="5275"/>
                  </a:cubicBezTo>
                  <a:lnTo>
                    <a:pt x="358" y="560"/>
                  </a:lnTo>
                  <a:cubicBezTo>
                    <a:pt x="358" y="441"/>
                    <a:pt x="453" y="358"/>
                    <a:pt x="572" y="358"/>
                  </a:cubicBezTo>
                  <a:lnTo>
                    <a:pt x="6787" y="358"/>
                  </a:lnTo>
                  <a:cubicBezTo>
                    <a:pt x="6906" y="358"/>
                    <a:pt x="7002" y="441"/>
                    <a:pt x="7002" y="560"/>
                  </a:cubicBezTo>
                  <a:lnTo>
                    <a:pt x="7002" y="5608"/>
                  </a:lnTo>
                  <a:cubicBezTo>
                    <a:pt x="7002" y="5728"/>
                    <a:pt x="6906" y="5811"/>
                    <a:pt x="6787" y="5811"/>
                  </a:cubicBezTo>
                  <a:lnTo>
                    <a:pt x="2191" y="5811"/>
                  </a:lnTo>
                  <a:cubicBezTo>
                    <a:pt x="2084" y="5811"/>
                    <a:pt x="2013" y="5894"/>
                    <a:pt x="2013" y="5989"/>
                  </a:cubicBezTo>
                  <a:cubicBezTo>
                    <a:pt x="2013" y="6097"/>
                    <a:pt x="2084" y="6168"/>
                    <a:pt x="2191" y="6168"/>
                  </a:cubicBezTo>
                  <a:lnTo>
                    <a:pt x="6787" y="6168"/>
                  </a:lnTo>
                  <a:cubicBezTo>
                    <a:pt x="7097" y="6168"/>
                    <a:pt x="7359" y="5918"/>
                    <a:pt x="7359" y="5608"/>
                  </a:cubicBezTo>
                  <a:lnTo>
                    <a:pt x="7359" y="560"/>
                  </a:lnTo>
                  <a:cubicBezTo>
                    <a:pt x="7371" y="251"/>
                    <a:pt x="7097" y="1"/>
                    <a:pt x="6787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8145591" y="4309382"/>
              <a:ext cx="136063" cy="135299"/>
            </a:xfrm>
            <a:custGeom>
              <a:avLst/>
              <a:gdLst/>
              <a:ahLst/>
              <a:cxnLst/>
              <a:rect l="l" t="t" r="r" b="b"/>
              <a:pathLst>
                <a:path w="4275" h="4251" extrusionOk="0">
                  <a:moveTo>
                    <a:pt x="1953" y="739"/>
                  </a:moveTo>
                  <a:cubicBezTo>
                    <a:pt x="2322" y="739"/>
                    <a:pt x="2655" y="882"/>
                    <a:pt x="2917" y="1084"/>
                  </a:cubicBezTo>
                  <a:lnTo>
                    <a:pt x="1822" y="2179"/>
                  </a:lnTo>
                  <a:cubicBezTo>
                    <a:pt x="1750" y="2263"/>
                    <a:pt x="1750" y="2382"/>
                    <a:pt x="1822" y="2441"/>
                  </a:cubicBezTo>
                  <a:cubicBezTo>
                    <a:pt x="1845" y="2465"/>
                    <a:pt x="1905" y="2501"/>
                    <a:pt x="1953" y="2501"/>
                  </a:cubicBezTo>
                  <a:cubicBezTo>
                    <a:pt x="2000" y="2501"/>
                    <a:pt x="2048" y="2477"/>
                    <a:pt x="2084" y="2441"/>
                  </a:cubicBezTo>
                  <a:lnTo>
                    <a:pt x="2643" y="1882"/>
                  </a:lnTo>
                  <a:cubicBezTo>
                    <a:pt x="2715" y="2001"/>
                    <a:pt x="2762" y="2155"/>
                    <a:pt x="2762" y="2298"/>
                  </a:cubicBezTo>
                  <a:cubicBezTo>
                    <a:pt x="2762" y="2739"/>
                    <a:pt x="2405" y="3096"/>
                    <a:pt x="1965" y="3096"/>
                  </a:cubicBezTo>
                  <a:cubicBezTo>
                    <a:pt x="1536" y="3096"/>
                    <a:pt x="1179" y="2739"/>
                    <a:pt x="1179" y="2298"/>
                  </a:cubicBezTo>
                  <a:cubicBezTo>
                    <a:pt x="1179" y="1870"/>
                    <a:pt x="1536" y="1513"/>
                    <a:pt x="1965" y="1513"/>
                  </a:cubicBezTo>
                  <a:cubicBezTo>
                    <a:pt x="2072" y="1513"/>
                    <a:pt x="2143" y="1441"/>
                    <a:pt x="2143" y="1334"/>
                  </a:cubicBezTo>
                  <a:cubicBezTo>
                    <a:pt x="2143" y="1227"/>
                    <a:pt x="2072" y="1155"/>
                    <a:pt x="1965" y="1155"/>
                  </a:cubicBezTo>
                  <a:cubicBezTo>
                    <a:pt x="1334" y="1155"/>
                    <a:pt x="822" y="1679"/>
                    <a:pt x="822" y="2298"/>
                  </a:cubicBezTo>
                  <a:cubicBezTo>
                    <a:pt x="822" y="2941"/>
                    <a:pt x="1345" y="3453"/>
                    <a:pt x="1965" y="3453"/>
                  </a:cubicBezTo>
                  <a:cubicBezTo>
                    <a:pt x="2607" y="3453"/>
                    <a:pt x="3119" y="2929"/>
                    <a:pt x="3119" y="2298"/>
                  </a:cubicBezTo>
                  <a:cubicBezTo>
                    <a:pt x="3119" y="2060"/>
                    <a:pt x="3036" y="1822"/>
                    <a:pt x="2893" y="1632"/>
                  </a:cubicBezTo>
                  <a:lnTo>
                    <a:pt x="3191" y="1334"/>
                  </a:lnTo>
                  <a:cubicBezTo>
                    <a:pt x="3381" y="1608"/>
                    <a:pt x="3512" y="1953"/>
                    <a:pt x="3512" y="2310"/>
                  </a:cubicBezTo>
                  <a:cubicBezTo>
                    <a:pt x="3512" y="3168"/>
                    <a:pt x="2822" y="3870"/>
                    <a:pt x="1953" y="3870"/>
                  </a:cubicBezTo>
                  <a:cubicBezTo>
                    <a:pt x="1095" y="3870"/>
                    <a:pt x="393" y="3168"/>
                    <a:pt x="393" y="2310"/>
                  </a:cubicBezTo>
                  <a:cubicBezTo>
                    <a:pt x="393" y="1441"/>
                    <a:pt x="1095" y="739"/>
                    <a:pt x="1953" y="739"/>
                  </a:cubicBezTo>
                  <a:close/>
                  <a:moveTo>
                    <a:pt x="3500" y="0"/>
                  </a:moveTo>
                  <a:cubicBezTo>
                    <a:pt x="3393" y="0"/>
                    <a:pt x="3322" y="72"/>
                    <a:pt x="3322" y="179"/>
                  </a:cubicBezTo>
                  <a:lnTo>
                    <a:pt x="3322" y="679"/>
                  </a:lnTo>
                  <a:lnTo>
                    <a:pt x="3179" y="834"/>
                  </a:lnTo>
                  <a:cubicBezTo>
                    <a:pt x="2846" y="548"/>
                    <a:pt x="2417" y="381"/>
                    <a:pt x="1941" y="381"/>
                  </a:cubicBezTo>
                  <a:cubicBezTo>
                    <a:pt x="869" y="381"/>
                    <a:pt x="0" y="1251"/>
                    <a:pt x="0" y="2322"/>
                  </a:cubicBezTo>
                  <a:cubicBezTo>
                    <a:pt x="0" y="3394"/>
                    <a:pt x="869" y="4251"/>
                    <a:pt x="1941" y="4251"/>
                  </a:cubicBezTo>
                  <a:cubicBezTo>
                    <a:pt x="3012" y="4251"/>
                    <a:pt x="3870" y="3394"/>
                    <a:pt x="3870" y="2322"/>
                  </a:cubicBezTo>
                  <a:cubicBezTo>
                    <a:pt x="3870" y="1858"/>
                    <a:pt x="3715" y="1429"/>
                    <a:pt x="3429" y="1084"/>
                  </a:cubicBezTo>
                  <a:lnTo>
                    <a:pt x="3572" y="941"/>
                  </a:lnTo>
                  <a:lnTo>
                    <a:pt x="4084" y="941"/>
                  </a:lnTo>
                  <a:cubicBezTo>
                    <a:pt x="4191" y="941"/>
                    <a:pt x="4262" y="858"/>
                    <a:pt x="4262" y="751"/>
                  </a:cubicBezTo>
                  <a:cubicBezTo>
                    <a:pt x="4262" y="655"/>
                    <a:pt x="4191" y="584"/>
                    <a:pt x="4084" y="584"/>
                  </a:cubicBezTo>
                  <a:lnTo>
                    <a:pt x="3929" y="584"/>
                  </a:lnTo>
                  <a:lnTo>
                    <a:pt x="4203" y="310"/>
                  </a:lnTo>
                  <a:cubicBezTo>
                    <a:pt x="4274" y="239"/>
                    <a:pt x="4274" y="120"/>
                    <a:pt x="4203" y="60"/>
                  </a:cubicBezTo>
                  <a:cubicBezTo>
                    <a:pt x="4167" y="24"/>
                    <a:pt x="4120" y="6"/>
                    <a:pt x="4073" y="6"/>
                  </a:cubicBezTo>
                  <a:cubicBezTo>
                    <a:pt x="4027" y="6"/>
                    <a:pt x="3983" y="24"/>
                    <a:pt x="3953" y="60"/>
                  </a:cubicBezTo>
                  <a:lnTo>
                    <a:pt x="3679" y="322"/>
                  </a:lnTo>
                  <a:lnTo>
                    <a:pt x="3679" y="179"/>
                  </a:lnTo>
                  <a:cubicBezTo>
                    <a:pt x="3679" y="72"/>
                    <a:pt x="3608" y="0"/>
                    <a:pt x="3500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5" name="Google Shape;325;p10"/>
          <p:cNvGrpSpPr/>
          <p:nvPr/>
        </p:nvGrpSpPr>
        <p:grpSpPr>
          <a:xfrm>
            <a:off x="7897825" y="2375025"/>
            <a:ext cx="432000" cy="540000"/>
            <a:chOff x="8020159" y="1516551"/>
            <a:chExt cx="300897" cy="356627"/>
          </a:xfrm>
        </p:grpSpPr>
        <p:sp>
          <p:nvSpPr>
            <p:cNvPr id="326" name="Google Shape;326;p10"/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1" name="Google Shape;331;p10"/>
          <p:cNvGrpSpPr/>
          <p:nvPr/>
        </p:nvGrpSpPr>
        <p:grpSpPr>
          <a:xfrm>
            <a:off x="2582894" y="2301016"/>
            <a:ext cx="504000" cy="612000"/>
            <a:chOff x="5771483" y="1515787"/>
            <a:chExt cx="357359" cy="357391"/>
          </a:xfrm>
        </p:grpSpPr>
        <p:sp>
          <p:nvSpPr>
            <p:cNvPr id="332" name="Google Shape;332;p10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10">
            <a:hlinkClick r:id="rId10"/>
          </p:cNvPr>
          <p:cNvSpPr/>
          <p:nvPr/>
        </p:nvSpPr>
        <p:spPr>
          <a:xfrm>
            <a:off x="683118" y="2162215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10"/>
          <p:cNvGrpSpPr/>
          <p:nvPr/>
        </p:nvGrpSpPr>
        <p:grpSpPr>
          <a:xfrm>
            <a:off x="922399" y="2301496"/>
            <a:ext cx="432000" cy="540000"/>
            <a:chOff x="6630539" y="2917502"/>
            <a:chExt cx="371777" cy="349435"/>
          </a:xfrm>
        </p:grpSpPr>
        <p:sp>
          <p:nvSpPr>
            <p:cNvPr id="338" name="Google Shape;338;p10"/>
            <p:cNvSpPr/>
            <p:nvPr/>
          </p:nvSpPr>
          <p:spPr>
            <a:xfrm>
              <a:off x="6689292" y="3043093"/>
              <a:ext cx="92109" cy="30586"/>
            </a:xfrm>
            <a:custGeom>
              <a:avLst/>
              <a:gdLst/>
              <a:ahLst/>
              <a:cxnLst/>
              <a:rect l="l" t="t" r="r" b="b"/>
              <a:pathLst>
                <a:path w="2894" h="961" extrusionOk="0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6630539" y="2993316"/>
              <a:ext cx="208852" cy="273621"/>
            </a:xfrm>
            <a:custGeom>
              <a:avLst/>
              <a:gdLst/>
              <a:ahLst/>
              <a:cxnLst/>
              <a:rect l="l" t="t" r="r" b="b"/>
              <a:pathLst>
                <a:path w="6562" h="8597" extrusionOk="0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6665804" y="3232053"/>
              <a:ext cx="10630" cy="33737"/>
            </a:xfrm>
            <a:custGeom>
              <a:avLst/>
              <a:gdLst/>
              <a:ahLst/>
              <a:cxnLst/>
              <a:rect l="l" t="t" r="r" b="b"/>
              <a:pathLst>
                <a:path w="334" h="1060" extrusionOk="0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6793877" y="3232053"/>
              <a:ext cx="10248" cy="33737"/>
            </a:xfrm>
            <a:custGeom>
              <a:avLst/>
              <a:gdLst/>
              <a:ahLst/>
              <a:cxnLst/>
              <a:rect l="l" t="t" r="r" b="b"/>
              <a:pathLst>
                <a:path w="322" h="1060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6828347" y="2952767"/>
              <a:ext cx="173969" cy="181162"/>
            </a:xfrm>
            <a:custGeom>
              <a:avLst/>
              <a:gdLst/>
              <a:ahLst/>
              <a:cxnLst/>
              <a:rect l="l" t="t" r="r" b="b"/>
              <a:pathLst>
                <a:path w="5466" h="5692" extrusionOk="0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6898463" y="2917502"/>
              <a:ext cx="34151" cy="104999"/>
            </a:xfrm>
            <a:custGeom>
              <a:avLst/>
              <a:gdLst/>
              <a:ahLst/>
              <a:cxnLst/>
              <a:rect l="l" t="t" r="r" b="b"/>
              <a:pathLst>
                <a:path w="1073" h="3299" extrusionOk="0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6898081" y="3028548"/>
              <a:ext cx="34151" cy="34119"/>
            </a:xfrm>
            <a:custGeom>
              <a:avLst/>
              <a:gdLst/>
              <a:ahLst/>
              <a:cxnLst/>
              <a:rect l="l" t="t" r="r" b="b"/>
              <a:pathLst>
                <a:path w="1073" h="1072" extrusionOk="0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rgbClr val="0E2A47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5" name="Google Shape;345;p1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583232">
            <a:off x="-105966" y="4135888"/>
            <a:ext cx="3145854" cy="7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0"/>
          <p:cNvSpPr txBox="1"/>
          <p:nvPr/>
        </p:nvSpPr>
        <p:spPr>
          <a:xfrm>
            <a:off x="1941696" y="3021333"/>
            <a:ext cx="1817665" cy="31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Valentin Lewandowski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10"/>
          <p:cNvSpPr txBox="1"/>
          <p:nvPr/>
        </p:nvSpPr>
        <p:spPr>
          <a:xfrm>
            <a:off x="3717223" y="3065675"/>
            <a:ext cx="1817665" cy="311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Charlotte</a:t>
            </a:r>
            <a:b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Villet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10"/>
          <p:cNvSpPr txBox="1"/>
          <p:nvPr/>
        </p:nvSpPr>
        <p:spPr>
          <a:xfrm>
            <a:off x="240323" y="3021333"/>
            <a:ext cx="1817665" cy="52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Kamlesh</a:t>
            </a: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Seeruttun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10"/>
          <p:cNvSpPr txBox="1"/>
          <p:nvPr/>
        </p:nvSpPr>
        <p:spPr>
          <a:xfrm>
            <a:off x="5380011" y="3057047"/>
            <a:ext cx="1817665" cy="525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</a:pPr>
            <a:r>
              <a:rPr lang="fr-FR" sz="14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Ghizlane</a:t>
            </a:r>
            <a:b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Daoudi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10"/>
          <p:cNvSpPr txBox="1"/>
          <p:nvPr/>
        </p:nvSpPr>
        <p:spPr>
          <a:xfrm>
            <a:off x="7028013" y="3097487"/>
            <a:ext cx="2310927" cy="59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Pierre-Alexandre</a:t>
            </a:r>
            <a:b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Chanteau</a:t>
            </a:r>
            <a:endParaRPr/>
          </a:p>
        </p:txBody>
      </p:sp>
      <p:pic>
        <p:nvPicPr>
          <p:cNvPr id="351" name="Google Shape;351;p1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357229" y="1422898"/>
            <a:ext cx="1243371" cy="30353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226;p7">
            <a:extLst>
              <a:ext uri="{FF2B5EF4-FFF2-40B4-BE49-F238E27FC236}">
                <a16:creationId xmlns:a16="http://schemas.microsoft.com/office/drawing/2014/main" id="{CD87CDD5-38EC-43C9-AC3F-68EA60071DDB}"/>
              </a:ext>
            </a:extLst>
          </p:cNvPr>
          <p:cNvSpPr txBox="1">
            <a:spLocks/>
          </p:cNvSpPr>
          <p:nvPr/>
        </p:nvSpPr>
        <p:spPr>
          <a:xfrm>
            <a:off x="26676" y="592313"/>
            <a:ext cx="2951082" cy="49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MERCI 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121;p2">
            <a:extLst>
              <a:ext uri="{FF2B5EF4-FFF2-40B4-BE49-F238E27FC236}">
                <a16:creationId xmlns:a16="http://schemas.microsoft.com/office/drawing/2014/main" id="{180CD99B-8A37-415C-AF37-AB4ABE21308D}"/>
              </a:ext>
            </a:extLst>
          </p:cNvPr>
          <p:cNvSpPr txBox="1"/>
          <p:nvPr/>
        </p:nvSpPr>
        <p:spPr>
          <a:xfrm>
            <a:off x="-1" y="111276"/>
            <a:ext cx="3117509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fr-FR" sz="2400" b="0" i="0" u="none" strike="noStrike" cap="none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CHIFFRES CLES</a:t>
            </a:r>
          </a:p>
        </p:txBody>
      </p:sp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3446869" y="1765105"/>
            <a:ext cx="2016090" cy="33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 sz="4500" dirty="0"/>
              <a:t>95</a:t>
            </a:r>
            <a:r>
              <a:rPr lang="fr-FR" sz="2000" dirty="0"/>
              <a:t> j</a:t>
            </a:r>
            <a:endParaRPr sz="2000"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3942226" y="1880849"/>
            <a:ext cx="1497333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800" dirty="0"/>
              <a:t>de délai d’</a:t>
            </a:r>
            <a:r>
              <a:rPr lang="fr-FR" sz="1200" b="1" dirty="0"/>
              <a:t>ATTENTE</a:t>
            </a:r>
            <a:br>
              <a:rPr lang="fr-FR" sz="1200" dirty="0"/>
            </a:br>
            <a:r>
              <a:rPr lang="fr-FR" sz="800" dirty="0"/>
              <a:t>(moyenne nationale) </a:t>
            </a:r>
            <a:r>
              <a:rPr lang="fr-FR" sz="800" baseline="30000" dirty="0"/>
              <a:t>(1)</a:t>
            </a:r>
            <a:endParaRPr sz="800"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title" idx="2"/>
          </p:nvPr>
        </p:nvSpPr>
        <p:spPr>
          <a:xfrm>
            <a:off x="6881063" y="176657"/>
            <a:ext cx="2072682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 sz="4500" dirty="0"/>
              <a:t>6</a:t>
            </a:r>
            <a:endParaRPr sz="4500" dirty="0"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3"/>
          </p:nvPr>
        </p:nvSpPr>
        <p:spPr>
          <a:xfrm>
            <a:off x="6881063" y="634183"/>
            <a:ext cx="2130556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1200" b="1" dirty="0"/>
              <a:t>DERMATOLOGUES</a:t>
            </a:r>
            <a:r>
              <a:rPr lang="fr-FR" sz="1200" dirty="0"/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800" dirty="0"/>
              <a:t>en moyenne pour 100 000 habitants </a:t>
            </a:r>
            <a:r>
              <a:rPr lang="fr-FR" sz="800" baseline="30000" dirty="0"/>
              <a:t>(1)</a:t>
            </a:r>
            <a:endParaRPr sz="800" baseline="30000" dirty="0"/>
          </a:p>
        </p:txBody>
      </p:sp>
      <p:sp>
        <p:nvSpPr>
          <p:cNvPr id="116" name="Google Shape;116;p2"/>
          <p:cNvSpPr txBox="1">
            <a:spLocks noGrp="1"/>
          </p:cNvSpPr>
          <p:nvPr>
            <p:ph type="title" idx="4"/>
          </p:nvPr>
        </p:nvSpPr>
        <p:spPr>
          <a:xfrm>
            <a:off x="6881061" y="2477310"/>
            <a:ext cx="1718979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fr-FR" sz="4500" dirty="0"/>
              <a:t>16</a:t>
            </a:r>
            <a:r>
              <a:rPr lang="fr-FR" sz="2500" dirty="0"/>
              <a:t> </a:t>
            </a:r>
            <a:r>
              <a:rPr lang="fr-FR" sz="4500" dirty="0"/>
              <a:t>M</a:t>
            </a:r>
            <a:endParaRPr sz="4500" dirty="0"/>
          </a:p>
        </p:txBody>
      </p:sp>
      <p:sp>
        <p:nvSpPr>
          <p:cNvPr id="117" name="Google Shape;117;p2"/>
          <p:cNvSpPr txBox="1">
            <a:spLocks noGrp="1"/>
          </p:cNvSpPr>
          <p:nvPr>
            <p:ph type="subTitle" idx="5"/>
          </p:nvPr>
        </p:nvSpPr>
        <p:spPr>
          <a:xfrm>
            <a:off x="6881064" y="2984621"/>
            <a:ext cx="2072682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fr-FR" sz="800" dirty="0"/>
              <a:t>de</a:t>
            </a:r>
            <a:r>
              <a:rPr lang="fr-FR" sz="1200" dirty="0"/>
              <a:t> </a:t>
            </a:r>
            <a:r>
              <a:rPr lang="fr-FR" sz="1200" b="1" dirty="0"/>
              <a:t>PATIENTS FRANCAIS</a:t>
            </a:r>
          </a:p>
          <a:p>
            <a:pPr marL="0" lvl="0" indent="0" algn="l"/>
            <a:r>
              <a:rPr lang="fr-FR" sz="800" dirty="0"/>
              <a:t>touchés par des maladies de peau</a:t>
            </a:r>
          </a:p>
          <a:p>
            <a:pPr marL="0" lvl="0" indent="0" algn="l"/>
            <a:r>
              <a:rPr lang="fr-FR" sz="800" dirty="0"/>
              <a:t>(+ de 15 ans) </a:t>
            </a:r>
            <a:r>
              <a:rPr lang="fr-FR" sz="800" baseline="30000" dirty="0"/>
              <a:t>(1)</a:t>
            </a:r>
            <a:endParaRPr sz="800" dirty="0"/>
          </a:p>
        </p:txBody>
      </p:sp>
      <p:sp>
        <p:nvSpPr>
          <p:cNvPr id="119" name="Google Shape;119;p2"/>
          <p:cNvSpPr txBox="1"/>
          <p:nvPr/>
        </p:nvSpPr>
        <p:spPr>
          <a:xfrm>
            <a:off x="3620725" y="3696232"/>
            <a:ext cx="1858298" cy="543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 ExtraBold"/>
              <a:buNone/>
            </a:pPr>
            <a:r>
              <a:rPr lang="fr-FR" sz="4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56</a:t>
            </a:r>
            <a:r>
              <a:rPr lang="fr-FR" sz="2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fr-FR" sz="4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</a:t>
            </a:r>
            <a:endParaRPr sz="45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0" name="Google Shape;120;p2"/>
          <p:cNvSpPr txBox="1"/>
          <p:nvPr/>
        </p:nvSpPr>
        <p:spPr>
          <a:xfrm>
            <a:off x="3620723" y="4007140"/>
            <a:ext cx="1858299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Clr>
                <a:schemeClr val="accent1"/>
              </a:buClr>
              <a:buSzPts val="1400"/>
            </a:pPr>
            <a: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de Français </a:t>
            </a:r>
            <a:r>
              <a:rPr lang="fr-FR" sz="8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possédant un</a:t>
            </a:r>
            <a:b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SMARTPHONE</a:t>
            </a:r>
            <a:r>
              <a:rPr lang="fr-FR" sz="8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en 2021 </a:t>
            </a:r>
            <a:r>
              <a:rPr lang="fr-FR" sz="800" b="0" i="0" u="none" strike="noStrike" cap="none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  <a:endParaRPr sz="800" b="0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1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"/>
          <p:cNvSpPr txBox="1"/>
          <p:nvPr/>
        </p:nvSpPr>
        <p:spPr>
          <a:xfrm>
            <a:off x="3664799" y="4816223"/>
            <a:ext cx="5354231" cy="32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7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Sources :</a:t>
            </a:r>
            <a:r>
              <a:rPr lang="fr-FR" sz="7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sz="700" b="0" i="0" u="none" strike="noStrike" cap="none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(1)</a:t>
            </a:r>
            <a:r>
              <a:rPr lang="fr-FR" sz="7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Atlas de la démographie médicale en France (2020) et </a:t>
            </a:r>
            <a:r>
              <a:rPr lang="fr-FR" sz="700" b="0" i="0" u="none" strike="noStrike" cap="none" baseline="30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(2)</a:t>
            </a:r>
            <a:r>
              <a:rPr lang="fr-FR" sz="700" b="0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 Baromètre du numérique (2021)</a:t>
            </a:r>
            <a:endParaRPr sz="700" b="0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5" name="Google Shape;125;p2"/>
          <p:cNvCxnSpPr>
            <a:cxnSpLocks/>
          </p:cNvCxnSpPr>
          <p:nvPr/>
        </p:nvCxnSpPr>
        <p:spPr>
          <a:xfrm>
            <a:off x="0" y="95646"/>
            <a:ext cx="311750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22" name="Google Shape;118;p2">
            <a:extLst>
              <a:ext uri="{FF2B5EF4-FFF2-40B4-BE49-F238E27FC236}">
                <a16:creationId xmlns:a16="http://schemas.microsoft.com/office/drawing/2014/main" id="{181B9BC8-FBB2-4FA0-AA3C-4F17CA3B0B66}"/>
              </a:ext>
            </a:extLst>
          </p:cNvPr>
          <p:cNvCxnSpPr>
            <a:cxnSpLocks/>
          </p:cNvCxnSpPr>
          <p:nvPr/>
        </p:nvCxnSpPr>
        <p:spPr>
          <a:xfrm flipH="1">
            <a:off x="5551981" y="759456"/>
            <a:ext cx="1176142" cy="6014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32" name="Google Shape;118;p2">
            <a:extLst>
              <a:ext uri="{FF2B5EF4-FFF2-40B4-BE49-F238E27FC236}">
                <a16:creationId xmlns:a16="http://schemas.microsoft.com/office/drawing/2014/main" id="{EC286EC6-F8CD-4258-B28E-F83707C57A37}"/>
              </a:ext>
            </a:extLst>
          </p:cNvPr>
          <p:cNvCxnSpPr>
            <a:cxnSpLocks/>
          </p:cNvCxnSpPr>
          <p:nvPr/>
        </p:nvCxnSpPr>
        <p:spPr>
          <a:xfrm flipH="1">
            <a:off x="5534480" y="2910628"/>
            <a:ext cx="1176142" cy="6014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cxnSp>
        <p:nvCxnSpPr>
          <p:cNvPr id="34" name="Google Shape;118;p2">
            <a:extLst>
              <a:ext uri="{FF2B5EF4-FFF2-40B4-BE49-F238E27FC236}">
                <a16:creationId xmlns:a16="http://schemas.microsoft.com/office/drawing/2014/main" id="{0B4EBE5C-6561-46AB-980D-48062D52C3F2}"/>
              </a:ext>
            </a:extLst>
          </p:cNvPr>
          <p:cNvCxnSpPr>
            <a:cxnSpLocks/>
          </p:cNvCxnSpPr>
          <p:nvPr/>
        </p:nvCxnSpPr>
        <p:spPr>
          <a:xfrm flipH="1" flipV="1">
            <a:off x="5551981" y="1833718"/>
            <a:ext cx="1158641" cy="61872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1828708-4213-41A6-8E32-19B2E512EF51}"/>
              </a:ext>
            </a:extLst>
          </p:cNvPr>
          <p:cNvSpPr/>
          <p:nvPr/>
        </p:nvSpPr>
        <p:spPr>
          <a:xfrm>
            <a:off x="6725608" y="122355"/>
            <a:ext cx="2283496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BF8ADB1-EB9B-4B5B-8366-9FB771DC3924}"/>
              </a:ext>
            </a:extLst>
          </p:cNvPr>
          <p:cNvSpPr/>
          <p:nvPr/>
        </p:nvSpPr>
        <p:spPr>
          <a:xfrm>
            <a:off x="4492160" y="469479"/>
            <a:ext cx="2283496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5C39086-97CB-482E-A76A-0EFCA3660D78}"/>
              </a:ext>
            </a:extLst>
          </p:cNvPr>
          <p:cNvSpPr/>
          <p:nvPr/>
        </p:nvSpPr>
        <p:spPr>
          <a:xfrm>
            <a:off x="4058418" y="1368637"/>
            <a:ext cx="1420604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01B18C7-847A-4B98-B324-912D30626DE4}"/>
              </a:ext>
            </a:extLst>
          </p:cNvPr>
          <p:cNvSpPr/>
          <p:nvPr/>
        </p:nvSpPr>
        <p:spPr>
          <a:xfrm>
            <a:off x="5460457" y="1584849"/>
            <a:ext cx="1420604" cy="949279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214BF99-B626-4035-98ED-ED1EDC6D2B03}"/>
              </a:ext>
            </a:extLst>
          </p:cNvPr>
          <p:cNvSpPr/>
          <p:nvPr/>
        </p:nvSpPr>
        <p:spPr>
          <a:xfrm>
            <a:off x="6862495" y="2458683"/>
            <a:ext cx="2072681" cy="1147298"/>
          </a:xfrm>
          <a:prstGeom prst="round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 uiExpand="1" build="p"/>
      <p:bldP spid="119" grpId="0"/>
      <p:bldP spid="120" grpId="0"/>
      <p:bldP spid="20" grpId="0" animBg="1"/>
      <p:bldP spid="20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 txBox="1"/>
          <p:nvPr/>
        </p:nvSpPr>
        <p:spPr>
          <a:xfrm>
            <a:off x="23825" y="1260561"/>
            <a:ext cx="2848801" cy="52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endParaRPr sz="2400" b="0" i="0" u="none" strike="noStrike" cap="none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AB40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Page 2</a:t>
            </a:r>
            <a:endParaRPr sz="1200" b="1" i="0" u="none" strike="noStrike" cap="none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3752001" y="2977473"/>
            <a:ext cx="5556738" cy="164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DIAGNOSTIQUER</a:t>
            </a: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rapide, autonome et personnalisé</a:t>
            </a:r>
            <a:endParaRPr lang="fr-FR" dirty="0">
              <a:ea typeface="Montserrat"/>
            </a:endParaRPr>
          </a:p>
          <a:p>
            <a:pPr lvl="2"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fr-FR" sz="16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PREVENIR </a:t>
            </a:r>
            <a:r>
              <a:rPr lang="fr-FR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les risques</a:t>
            </a:r>
            <a:endParaRPr lang="fr-FR" b="1" dirty="0">
              <a:solidFill>
                <a:schemeClr val="bg1"/>
              </a:solidFill>
              <a:ea typeface="Montserrat"/>
            </a:endParaRPr>
          </a:p>
          <a:p>
            <a:pPr lvl="5"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fr-FR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REDUIRE</a:t>
            </a: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l’anxiété</a:t>
            </a:r>
            <a:endParaRPr lang="fr-FR" dirty="0">
              <a:ea typeface="Montserrat"/>
            </a:endParaRPr>
          </a:p>
          <a:p>
            <a:pPr lvl="2">
              <a:spcAft>
                <a:spcPts val="1200"/>
              </a:spcAft>
              <a:buClr>
                <a:srgbClr val="FFAB40"/>
              </a:buClr>
              <a:buSzPts val="1400"/>
            </a:pP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           </a:t>
            </a:r>
            <a:r>
              <a:rPr lang="fr-FR" sz="1600" b="1" i="0" u="none" strike="noStrike" cap="none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ORIENTER</a:t>
            </a:r>
            <a:r>
              <a:rPr lang="fr-FR" sz="1600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FR" b="0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vers les </a:t>
            </a:r>
            <a:r>
              <a:rPr lang="fr-FR" i="0" u="none" strike="noStrike" cap="none" dirty="0">
                <a:solidFill>
                  <a:srgbClr val="FFAB40"/>
                </a:solidFill>
                <a:latin typeface="Montserrat"/>
                <a:ea typeface="Montserrat"/>
                <a:cs typeface="Montserrat"/>
                <a:sym typeface="Montserrat"/>
              </a:rPr>
              <a:t>dermatologues</a:t>
            </a:r>
            <a:endParaRPr i="0" u="none" strike="noStrike" cap="none" dirty="0">
              <a:solidFill>
                <a:srgbClr val="FFAB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l="21931" r="23903"/>
          <a:stretch/>
        </p:blipFill>
        <p:spPr>
          <a:xfrm>
            <a:off x="5072183" y="1217902"/>
            <a:ext cx="2922955" cy="1549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1;p2">
            <a:extLst>
              <a:ext uri="{FF2B5EF4-FFF2-40B4-BE49-F238E27FC236}">
                <a16:creationId xmlns:a16="http://schemas.microsoft.com/office/drawing/2014/main" id="{FCBB6867-8441-40D5-B7C1-7E7260DCECC2}"/>
              </a:ext>
            </a:extLst>
          </p:cNvPr>
          <p:cNvSpPr txBox="1"/>
          <p:nvPr/>
        </p:nvSpPr>
        <p:spPr>
          <a:xfrm>
            <a:off x="-1" y="119091"/>
            <a:ext cx="3117509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b="0" i="0" u="none" strike="noStrike" cap="none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NOTRE SOLUTION</a:t>
            </a:r>
          </a:p>
        </p:txBody>
      </p:sp>
      <p:cxnSp>
        <p:nvCxnSpPr>
          <p:cNvPr id="11" name="Google Shape;125;p2">
            <a:extLst>
              <a:ext uri="{FF2B5EF4-FFF2-40B4-BE49-F238E27FC236}">
                <a16:creationId xmlns:a16="http://schemas.microsoft.com/office/drawing/2014/main" id="{6059BDDF-31C4-4652-94AE-0588CA79C253}"/>
              </a:ext>
            </a:extLst>
          </p:cNvPr>
          <p:cNvCxnSpPr>
            <a:cxnSpLocks/>
          </p:cNvCxnSpPr>
          <p:nvPr/>
        </p:nvCxnSpPr>
        <p:spPr>
          <a:xfrm>
            <a:off x="0" y="119091"/>
            <a:ext cx="311750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3" name="Google Shape;121;p2">
            <a:extLst>
              <a:ext uri="{FF2B5EF4-FFF2-40B4-BE49-F238E27FC236}">
                <a16:creationId xmlns:a16="http://schemas.microsoft.com/office/drawing/2014/main" id="{1E46BA68-A919-418D-8952-7303DA0FDC2A}"/>
              </a:ext>
            </a:extLst>
          </p:cNvPr>
          <p:cNvSpPr txBox="1"/>
          <p:nvPr/>
        </p:nvSpPr>
        <p:spPr>
          <a:xfrm>
            <a:off x="5439508" y="128735"/>
            <a:ext cx="2352430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b="0" i="0" u="none" strike="noStrike" cap="none" dirty="0">
                <a:solidFill>
                  <a:schemeClr val="bg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L’Application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1;p2">
            <a:extLst>
              <a:ext uri="{FF2B5EF4-FFF2-40B4-BE49-F238E27FC236}">
                <a16:creationId xmlns:a16="http://schemas.microsoft.com/office/drawing/2014/main" id="{C0EA005E-B609-4161-A0C4-2DE7701E06BE}"/>
              </a:ext>
            </a:extLst>
          </p:cNvPr>
          <p:cNvSpPr txBox="1"/>
          <p:nvPr/>
        </p:nvSpPr>
        <p:spPr>
          <a:xfrm>
            <a:off x="-1" y="119091"/>
            <a:ext cx="2940683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dirty="0">
                <a:solidFill>
                  <a:srgbClr val="FFAB40"/>
                </a:solidFill>
                <a:latin typeface="Montserrat ExtraBold"/>
                <a:sym typeface="Montserrat ExtraBold"/>
              </a:rPr>
              <a:t>NOTRE </a:t>
            </a:r>
            <a:r>
              <a:rPr lang="fr-FR" sz="2400" dirty="0">
                <a:solidFill>
                  <a:srgbClr val="FFAB40"/>
                </a:solidFill>
                <a:latin typeface="Montserrat ExtraBold"/>
              </a:rPr>
              <a:t>PRODUIT</a:t>
            </a:r>
            <a:endParaRPr lang="fr-FR" sz="2400" dirty="0">
              <a:solidFill>
                <a:srgbClr val="FFAB40"/>
              </a:solidFill>
              <a:latin typeface="Montserrat ExtraBold"/>
              <a:sym typeface="Montserrat ExtraBold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3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4294967295"/>
          </p:nvPr>
        </p:nvSpPr>
        <p:spPr>
          <a:xfrm>
            <a:off x="5822228" y="1320799"/>
            <a:ext cx="2632342" cy="235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sz="3200" b="1" dirty="0">
                <a:solidFill>
                  <a:srgbClr val="FFAB40"/>
                </a:solidFill>
              </a:rPr>
              <a:t>DEMO</a:t>
            </a:r>
            <a:r>
              <a:rPr lang="fr-FR" b="1" dirty="0">
                <a:solidFill>
                  <a:srgbClr val="FFC000"/>
                </a:solidFill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5"/>
              </a:rPr>
              <a:t>BENIN</a:t>
            </a:r>
            <a:endParaRPr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6"/>
              </a:rPr>
              <a:t>SUSPECT</a:t>
            </a:r>
            <a:endParaRPr lang="fr-FR"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dirty="0">
                <a:solidFill>
                  <a:schemeClr val="hlink"/>
                </a:solidFill>
                <a:hlinkClick r:id="rId7"/>
              </a:rPr>
              <a:t>A RISQUE</a:t>
            </a:r>
            <a:endParaRPr lang="fr-FR" dirty="0">
              <a:solidFill>
                <a:schemeClr val="hlink"/>
              </a:solidFill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3142340" y="573317"/>
            <a:ext cx="2315306" cy="4762556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48;p4">
            <a:extLst>
              <a:ext uri="{FF2B5EF4-FFF2-40B4-BE49-F238E27FC236}">
                <a16:creationId xmlns:a16="http://schemas.microsoft.com/office/drawing/2014/main" id="{F0848BF3-2781-4D05-A161-EEB82F344186}"/>
              </a:ext>
            </a:extLst>
          </p:cNvPr>
          <p:cNvSpPr/>
          <p:nvPr/>
        </p:nvSpPr>
        <p:spPr>
          <a:xfrm>
            <a:off x="5824585" y="2188865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8;p4">
            <a:extLst>
              <a:ext uri="{FF2B5EF4-FFF2-40B4-BE49-F238E27FC236}">
                <a16:creationId xmlns:a16="http://schemas.microsoft.com/office/drawing/2014/main" id="{9C52B0D2-951F-4E70-88B4-CDA1E83751FC}"/>
              </a:ext>
            </a:extLst>
          </p:cNvPr>
          <p:cNvSpPr/>
          <p:nvPr/>
        </p:nvSpPr>
        <p:spPr>
          <a:xfrm>
            <a:off x="5822227" y="2709565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:a16="http://schemas.microsoft.com/office/drawing/2014/main" id="{61886F0C-6AB2-4409-B26F-FCC442A4C6DE}"/>
              </a:ext>
            </a:extLst>
          </p:cNvPr>
          <p:cNvSpPr/>
          <p:nvPr/>
        </p:nvSpPr>
        <p:spPr>
          <a:xfrm>
            <a:off x="5823207" y="3213596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4"/>
          <p:cNvCxnSpPr>
            <a:cxnSpLocks/>
          </p:cNvCxnSpPr>
          <p:nvPr/>
        </p:nvCxnSpPr>
        <p:spPr>
          <a:xfrm>
            <a:off x="-1" y="119091"/>
            <a:ext cx="29406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25" name="Google Shape;160;gcfa58753de_2_7">
            <a:extLst>
              <a:ext uri="{FF2B5EF4-FFF2-40B4-BE49-F238E27FC236}">
                <a16:creationId xmlns:a16="http://schemas.microsoft.com/office/drawing/2014/main" id="{B46262EF-2914-449E-94EC-6536C587FAD9}"/>
              </a:ext>
            </a:extLst>
          </p:cNvPr>
          <p:cNvSpPr txBox="1">
            <a:spLocks/>
          </p:cNvSpPr>
          <p:nvPr/>
        </p:nvSpPr>
        <p:spPr>
          <a:xfrm>
            <a:off x="-295276" y="4631890"/>
            <a:ext cx="2480523" cy="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endParaRPr lang="fr-FR" sz="1000">
              <a:solidFill>
                <a:srgbClr val="FFC000"/>
              </a:solidFill>
            </a:endParaRPr>
          </a:p>
          <a:p>
            <a:pPr marL="0" indent="0" algn="ctr">
              <a:buFont typeface="Montserrat"/>
              <a:buNone/>
            </a:pPr>
            <a:r>
              <a:rPr lang="fr-FR" sz="1000">
                <a:solidFill>
                  <a:srgbClr val="FFC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https://bit.ly/check-my-skin</a:t>
            </a:r>
            <a:endParaRPr lang="fr-FR" sz="1000" b="1" dirty="0">
              <a:solidFill>
                <a:srgbClr val="FFC000"/>
              </a:solidFill>
            </a:endParaRPr>
          </a:p>
        </p:txBody>
      </p:sp>
      <p:pic>
        <p:nvPicPr>
          <p:cNvPr id="2" name="benin">
            <a:hlinkClick r:id="" action="ppaction://media"/>
            <a:extLst>
              <a:ext uri="{FF2B5EF4-FFF2-40B4-BE49-F238E27FC236}">
                <a16:creationId xmlns:a16="http://schemas.microsoft.com/office/drawing/2014/main" id="{30822C8B-6B99-4ABB-B1DB-4135E2F010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39828" y="976805"/>
            <a:ext cx="2130458" cy="4458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7726F7-D5AD-4BFA-A400-DB47ACCE7CFA}"/>
              </a:ext>
            </a:extLst>
          </p:cNvPr>
          <p:cNvSpPr/>
          <p:nvPr/>
        </p:nvSpPr>
        <p:spPr>
          <a:xfrm>
            <a:off x="5609196" y="2510973"/>
            <a:ext cx="1713261" cy="1074056"/>
          </a:xfrm>
          <a:prstGeom prst="rect">
            <a:avLst/>
          </a:prstGeom>
          <a:solidFill>
            <a:srgbClr val="0215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38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21;p2">
            <a:extLst>
              <a:ext uri="{FF2B5EF4-FFF2-40B4-BE49-F238E27FC236}">
                <a16:creationId xmlns:a16="http://schemas.microsoft.com/office/drawing/2014/main" id="{C0EA005E-B609-4161-A0C4-2DE7701E06BE}"/>
              </a:ext>
            </a:extLst>
          </p:cNvPr>
          <p:cNvSpPr txBox="1"/>
          <p:nvPr/>
        </p:nvSpPr>
        <p:spPr>
          <a:xfrm>
            <a:off x="-1" y="119091"/>
            <a:ext cx="2940683" cy="57930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 ExtraBold"/>
              <a:buNone/>
            </a:pPr>
            <a:r>
              <a:rPr lang="fr-FR" sz="2400" dirty="0">
                <a:solidFill>
                  <a:srgbClr val="FFAB40"/>
                </a:solidFill>
                <a:latin typeface="Montserrat ExtraBold"/>
                <a:sym typeface="Montserrat ExtraBold"/>
              </a:rPr>
              <a:t>NOTRE </a:t>
            </a:r>
            <a:r>
              <a:rPr lang="fr-FR" sz="2400" dirty="0">
                <a:solidFill>
                  <a:srgbClr val="FFAB40"/>
                </a:solidFill>
                <a:latin typeface="Montserrat ExtraBold"/>
              </a:rPr>
              <a:t>PRODUIT</a:t>
            </a:r>
            <a:endParaRPr lang="fr-FR" sz="2400" dirty="0">
              <a:solidFill>
                <a:srgbClr val="FFAB40"/>
              </a:solidFill>
              <a:latin typeface="Montserrat ExtraBold"/>
              <a:sym typeface="Montserrat ExtraBold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3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4294967295"/>
          </p:nvPr>
        </p:nvSpPr>
        <p:spPr>
          <a:xfrm>
            <a:off x="5822228" y="1320799"/>
            <a:ext cx="2632342" cy="2351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sz="3200" b="1" dirty="0">
                <a:solidFill>
                  <a:srgbClr val="FFAB40"/>
                </a:solidFill>
              </a:rPr>
              <a:t>DEMO</a:t>
            </a:r>
            <a:r>
              <a:rPr lang="fr-FR" b="1" dirty="0">
                <a:solidFill>
                  <a:srgbClr val="FFC000"/>
                </a:solidFill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5"/>
              </a:rPr>
              <a:t>BENIN</a:t>
            </a:r>
            <a:endParaRPr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u="sng" dirty="0">
                <a:solidFill>
                  <a:schemeClr val="hlink"/>
                </a:solidFill>
                <a:hlinkClick r:id="rId6"/>
              </a:rPr>
              <a:t>SUSPECT</a:t>
            </a:r>
            <a:endParaRPr lang="fr-FR" u="sng" dirty="0">
              <a:solidFill>
                <a:schemeClr val="hlink"/>
              </a:solidFill>
            </a:endParaRPr>
          </a:p>
          <a:p>
            <a:pPr marL="0" indent="0">
              <a:spcAft>
                <a:spcPts val="1800"/>
              </a:spcAft>
              <a:buNone/>
            </a:pPr>
            <a:r>
              <a:rPr lang="fr-FR" dirty="0">
                <a:solidFill>
                  <a:schemeClr val="hlink"/>
                </a:solidFill>
              </a:rPr>
              <a:t>   </a:t>
            </a:r>
            <a:r>
              <a:rPr lang="fr-FR" dirty="0">
                <a:solidFill>
                  <a:schemeClr val="hlink"/>
                </a:solidFill>
                <a:hlinkClick r:id="rId7"/>
              </a:rPr>
              <a:t>A RISQUE</a:t>
            </a:r>
            <a:endParaRPr lang="fr-FR" dirty="0">
              <a:solidFill>
                <a:schemeClr val="hlink"/>
              </a:solidFill>
            </a:endParaRPr>
          </a:p>
        </p:txBody>
      </p:sp>
      <p:sp>
        <p:nvSpPr>
          <p:cNvPr id="144" name="Google Shape;144;p4"/>
          <p:cNvSpPr/>
          <p:nvPr/>
        </p:nvSpPr>
        <p:spPr>
          <a:xfrm>
            <a:off x="3142340" y="537028"/>
            <a:ext cx="2315306" cy="4762556"/>
          </a:xfrm>
          <a:custGeom>
            <a:avLst/>
            <a:gdLst/>
            <a:ahLst/>
            <a:cxnLst/>
            <a:rect l="l" t="t" r="r" b="b"/>
            <a:pathLst>
              <a:path w="43370" h="85981" extrusionOk="0">
                <a:moveTo>
                  <a:pt x="25827" y="3794"/>
                </a:moveTo>
                <a:lnTo>
                  <a:pt x="25827" y="4045"/>
                </a:lnTo>
                <a:lnTo>
                  <a:pt x="25845" y="4047"/>
                </a:lnTo>
                <a:cubicBezTo>
                  <a:pt x="25856" y="4066"/>
                  <a:pt x="25857" y="4090"/>
                  <a:pt x="25850" y="4111"/>
                </a:cubicBezTo>
                <a:lnTo>
                  <a:pt x="17205" y="4129"/>
                </a:lnTo>
                <a:lnTo>
                  <a:pt x="17193" y="4382"/>
                </a:lnTo>
                <a:lnTo>
                  <a:pt x="17156" y="4111"/>
                </a:lnTo>
                <a:cubicBezTo>
                  <a:pt x="17147" y="4092"/>
                  <a:pt x="17148" y="4068"/>
                  <a:pt x="17159" y="4048"/>
                </a:cubicBezTo>
                <a:lnTo>
                  <a:pt x="17226" y="4048"/>
                </a:lnTo>
                <a:lnTo>
                  <a:pt x="25807" y="4047"/>
                </a:lnTo>
                <a:lnTo>
                  <a:pt x="25827" y="3794"/>
                </a:lnTo>
                <a:close/>
                <a:moveTo>
                  <a:pt x="17178" y="3543"/>
                </a:moveTo>
                <a:cubicBezTo>
                  <a:pt x="16876" y="3543"/>
                  <a:pt x="16647" y="3775"/>
                  <a:pt x="16647" y="4083"/>
                </a:cubicBezTo>
                <a:cubicBezTo>
                  <a:pt x="16647" y="4395"/>
                  <a:pt x="16881" y="4631"/>
                  <a:pt x="17223" y="4631"/>
                </a:cubicBezTo>
                <a:lnTo>
                  <a:pt x="17227" y="4631"/>
                </a:lnTo>
                <a:lnTo>
                  <a:pt x="25757" y="4630"/>
                </a:lnTo>
                <a:cubicBezTo>
                  <a:pt x="25765" y="4631"/>
                  <a:pt x="25805" y="4633"/>
                  <a:pt x="25812" y="4633"/>
                </a:cubicBezTo>
                <a:cubicBezTo>
                  <a:pt x="26122" y="4633"/>
                  <a:pt x="26357" y="4397"/>
                  <a:pt x="26357" y="4083"/>
                </a:cubicBezTo>
                <a:cubicBezTo>
                  <a:pt x="26357" y="3775"/>
                  <a:pt x="26129" y="3543"/>
                  <a:pt x="25827" y="3543"/>
                </a:cubicBezTo>
                <a:lnTo>
                  <a:pt x="17256" y="3549"/>
                </a:lnTo>
                <a:cubicBezTo>
                  <a:pt x="17245" y="3547"/>
                  <a:pt x="17187" y="3543"/>
                  <a:pt x="17178" y="3543"/>
                </a:cubicBezTo>
                <a:close/>
                <a:moveTo>
                  <a:pt x="41722" y="7196"/>
                </a:moveTo>
                <a:lnTo>
                  <a:pt x="41722" y="78527"/>
                </a:lnTo>
                <a:lnTo>
                  <a:pt x="1739" y="78527"/>
                </a:lnTo>
                <a:lnTo>
                  <a:pt x="1739" y="7196"/>
                </a:lnTo>
                <a:close/>
                <a:moveTo>
                  <a:pt x="1488" y="6694"/>
                </a:moveTo>
                <a:cubicBezTo>
                  <a:pt x="1349" y="6694"/>
                  <a:pt x="1237" y="6806"/>
                  <a:pt x="1237" y="6945"/>
                </a:cubicBezTo>
                <a:lnTo>
                  <a:pt x="1237" y="78778"/>
                </a:lnTo>
                <a:cubicBezTo>
                  <a:pt x="1237" y="78917"/>
                  <a:pt x="1349" y="79029"/>
                  <a:pt x="1488" y="79029"/>
                </a:cubicBezTo>
                <a:lnTo>
                  <a:pt x="41972" y="79029"/>
                </a:lnTo>
                <a:cubicBezTo>
                  <a:pt x="42111" y="79029"/>
                  <a:pt x="42223" y="78917"/>
                  <a:pt x="42223" y="78778"/>
                </a:cubicBezTo>
                <a:lnTo>
                  <a:pt x="42223" y="6945"/>
                </a:lnTo>
                <a:cubicBezTo>
                  <a:pt x="42223" y="6806"/>
                  <a:pt x="42111" y="6694"/>
                  <a:pt x="41972" y="6694"/>
                </a:cubicBezTo>
                <a:close/>
                <a:moveTo>
                  <a:pt x="7894" y="81457"/>
                </a:moveTo>
                <a:cubicBezTo>
                  <a:pt x="7754" y="81457"/>
                  <a:pt x="7642" y="81569"/>
                  <a:pt x="7642" y="81708"/>
                </a:cubicBezTo>
                <a:lnTo>
                  <a:pt x="7642" y="81926"/>
                </a:lnTo>
                <a:cubicBezTo>
                  <a:pt x="7642" y="82065"/>
                  <a:pt x="7754" y="82177"/>
                  <a:pt x="7894" y="82177"/>
                </a:cubicBezTo>
                <a:lnTo>
                  <a:pt x="9495" y="82177"/>
                </a:lnTo>
                <a:cubicBezTo>
                  <a:pt x="9625" y="82177"/>
                  <a:pt x="9734" y="82077"/>
                  <a:pt x="9744" y="81947"/>
                </a:cubicBezTo>
                <a:lnTo>
                  <a:pt x="9764" y="81729"/>
                </a:lnTo>
                <a:cubicBezTo>
                  <a:pt x="9776" y="81582"/>
                  <a:pt x="9660" y="81457"/>
                  <a:pt x="9512" y="81457"/>
                </a:cubicBezTo>
                <a:close/>
                <a:moveTo>
                  <a:pt x="22144" y="81995"/>
                </a:moveTo>
                <a:lnTo>
                  <a:pt x="22144" y="82911"/>
                </a:lnTo>
                <a:lnTo>
                  <a:pt x="21208" y="82911"/>
                </a:lnTo>
                <a:lnTo>
                  <a:pt x="21208" y="81995"/>
                </a:lnTo>
                <a:close/>
                <a:moveTo>
                  <a:pt x="33797" y="83129"/>
                </a:moveTo>
                <a:cubicBezTo>
                  <a:pt x="33798" y="83130"/>
                  <a:pt x="33798" y="83130"/>
                  <a:pt x="33798" y="83131"/>
                </a:cubicBezTo>
                <a:lnTo>
                  <a:pt x="33797" y="83129"/>
                </a:lnTo>
                <a:close/>
                <a:moveTo>
                  <a:pt x="21046" y="81493"/>
                </a:moveTo>
                <a:cubicBezTo>
                  <a:pt x="20857" y="81493"/>
                  <a:pt x="20705" y="81646"/>
                  <a:pt x="20706" y="81835"/>
                </a:cubicBezTo>
                <a:lnTo>
                  <a:pt x="20706" y="83091"/>
                </a:lnTo>
                <a:cubicBezTo>
                  <a:pt x="20706" y="83268"/>
                  <a:pt x="20860" y="83413"/>
                  <a:pt x="21048" y="83413"/>
                </a:cubicBezTo>
                <a:lnTo>
                  <a:pt x="22304" y="83413"/>
                </a:lnTo>
                <a:lnTo>
                  <a:pt x="22304" y="83415"/>
                </a:lnTo>
                <a:cubicBezTo>
                  <a:pt x="22492" y="83415"/>
                  <a:pt x="22645" y="83268"/>
                  <a:pt x="22646" y="83091"/>
                </a:cubicBezTo>
                <a:lnTo>
                  <a:pt x="22646" y="81835"/>
                </a:lnTo>
                <a:cubicBezTo>
                  <a:pt x="22646" y="81647"/>
                  <a:pt x="22500" y="81493"/>
                  <a:pt x="22322" y="81493"/>
                </a:cubicBezTo>
                <a:lnTo>
                  <a:pt x="21048" y="81493"/>
                </a:lnTo>
                <a:cubicBezTo>
                  <a:pt x="21047" y="81493"/>
                  <a:pt x="21047" y="81493"/>
                  <a:pt x="21046" y="81493"/>
                </a:cubicBezTo>
                <a:close/>
                <a:moveTo>
                  <a:pt x="33684" y="81407"/>
                </a:moveTo>
                <a:cubicBezTo>
                  <a:pt x="33624" y="81407"/>
                  <a:pt x="33563" y="81420"/>
                  <a:pt x="33508" y="81446"/>
                </a:cubicBezTo>
                <a:cubicBezTo>
                  <a:pt x="33483" y="81458"/>
                  <a:pt x="33460" y="81476"/>
                  <a:pt x="33441" y="81496"/>
                </a:cubicBezTo>
                <a:lnTo>
                  <a:pt x="32861" y="82093"/>
                </a:lnTo>
                <a:cubicBezTo>
                  <a:pt x="32755" y="82198"/>
                  <a:pt x="32695" y="82342"/>
                  <a:pt x="32696" y="82490"/>
                </a:cubicBezTo>
                <a:cubicBezTo>
                  <a:pt x="32696" y="82668"/>
                  <a:pt x="32777" y="82796"/>
                  <a:pt x="32861" y="82904"/>
                </a:cubicBezTo>
                <a:lnTo>
                  <a:pt x="33442" y="83485"/>
                </a:lnTo>
                <a:cubicBezTo>
                  <a:pt x="33505" y="83551"/>
                  <a:pt x="33593" y="83587"/>
                  <a:pt x="33683" y="83587"/>
                </a:cubicBezTo>
                <a:lnTo>
                  <a:pt x="33683" y="83587"/>
                </a:lnTo>
                <a:cubicBezTo>
                  <a:pt x="33987" y="83585"/>
                  <a:pt x="34139" y="83219"/>
                  <a:pt x="33924" y="83004"/>
                </a:cubicBezTo>
                <a:lnTo>
                  <a:pt x="33411" y="82490"/>
                </a:lnTo>
                <a:lnTo>
                  <a:pt x="33925" y="81975"/>
                </a:lnTo>
                <a:cubicBezTo>
                  <a:pt x="34060" y="81842"/>
                  <a:pt x="34060" y="81626"/>
                  <a:pt x="33925" y="81493"/>
                </a:cubicBezTo>
                <a:cubicBezTo>
                  <a:pt x="33906" y="81475"/>
                  <a:pt x="33883" y="81458"/>
                  <a:pt x="33859" y="81446"/>
                </a:cubicBezTo>
                <a:cubicBezTo>
                  <a:pt x="33804" y="81420"/>
                  <a:pt x="33744" y="81407"/>
                  <a:pt x="33684" y="81407"/>
                </a:cubicBezTo>
                <a:close/>
                <a:moveTo>
                  <a:pt x="33683" y="83587"/>
                </a:moveTo>
                <a:cubicBezTo>
                  <a:pt x="33683" y="83587"/>
                  <a:pt x="33683" y="83587"/>
                  <a:pt x="33683" y="83587"/>
                </a:cubicBezTo>
                <a:lnTo>
                  <a:pt x="33684" y="83587"/>
                </a:lnTo>
                <a:cubicBezTo>
                  <a:pt x="33684" y="83587"/>
                  <a:pt x="33684" y="83587"/>
                  <a:pt x="33683" y="83587"/>
                </a:cubicBezTo>
                <a:close/>
                <a:moveTo>
                  <a:pt x="36715" y="501"/>
                </a:moveTo>
                <a:cubicBezTo>
                  <a:pt x="40106" y="501"/>
                  <a:pt x="42867" y="3262"/>
                  <a:pt x="42867" y="6654"/>
                </a:cubicBezTo>
                <a:lnTo>
                  <a:pt x="42867" y="79324"/>
                </a:lnTo>
                <a:cubicBezTo>
                  <a:pt x="42867" y="82717"/>
                  <a:pt x="40106" y="85476"/>
                  <a:pt x="36715" y="85476"/>
                </a:cubicBezTo>
                <a:lnTo>
                  <a:pt x="6656" y="85476"/>
                </a:lnTo>
                <a:cubicBezTo>
                  <a:pt x="3262" y="85476"/>
                  <a:pt x="503" y="82717"/>
                  <a:pt x="503" y="79324"/>
                </a:cubicBezTo>
                <a:lnTo>
                  <a:pt x="503" y="6654"/>
                </a:lnTo>
                <a:cubicBezTo>
                  <a:pt x="503" y="3262"/>
                  <a:pt x="3262" y="501"/>
                  <a:pt x="6656" y="501"/>
                </a:cubicBezTo>
                <a:close/>
                <a:moveTo>
                  <a:pt x="6656" y="0"/>
                </a:moveTo>
                <a:cubicBezTo>
                  <a:pt x="2986" y="0"/>
                  <a:pt x="1" y="2985"/>
                  <a:pt x="1" y="6655"/>
                </a:cubicBezTo>
                <a:lnTo>
                  <a:pt x="1" y="79324"/>
                </a:lnTo>
                <a:cubicBezTo>
                  <a:pt x="1" y="82995"/>
                  <a:pt x="2986" y="85980"/>
                  <a:pt x="6656" y="85980"/>
                </a:cubicBezTo>
                <a:lnTo>
                  <a:pt x="36715" y="85980"/>
                </a:lnTo>
                <a:cubicBezTo>
                  <a:pt x="40383" y="85980"/>
                  <a:pt x="43370" y="82993"/>
                  <a:pt x="43370" y="79324"/>
                </a:cubicBezTo>
                <a:lnTo>
                  <a:pt x="43370" y="6655"/>
                </a:lnTo>
                <a:cubicBezTo>
                  <a:pt x="43370" y="2985"/>
                  <a:pt x="40384" y="0"/>
                  <a:pt x="367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48;p4">
            <a:extLst>
              <a:ext uri="{FF2B5EF4-FFF2-40B4-BE49-F238E27FC236}">
                <a16:creationId xmlns:a16="http://schemas.microsoft.com/office/drawing/2014/main" id="{F0848BF3-2781-4D05-A161-EEB82F344186}"/>
              </a:ext>
            </a:extLst>
          </p:cNvPr>
          <p:cNvSpPr/>
          <p:nvPr/>
        </p:nvSpPr>
        <p:spPr>
          <a:xfrm>
            <a:off x="5824585" y="2188865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48;p4">
            <a:extLst>
              <a:ext uri="{FF2B5EF4-FFF2-40B4-BE49-F238E27FC236}">
                <a16:creationId xmlns:a16="http://schemas.microsoft.com/office/drawing/2014/main" id="{9C52B0D2-951F-4E70-88B4-CDA1E83751FC}"/>
              </a:ext>
            </a:extLst>
          </p:cNvPr>
          <p:cNvSpPr/>
          <p:nvPr/>
        </p:nvSpPr>
        <p:spPr>
          <a:xfrm>
            <a:off x="5822227" y="2709565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148;p4">
            <a:extLst>
              <a:ext uri="{FF2B5EF4-FFF2-40B4-BE49-F238E27FC236}">
                <a16:creationId xmlns:a16="http://schemas.microsoft.com/office/drawing/2014/main" id="{61886F0C-6AB2-4409-B26F-FCC442A4C6DE}"/>
              </a:ext>
            </a:extLst>
          </p:cNvPr>
          <p:cNvSpPr/>
          <p:nvPr/>
        </p:nvSpPr>
        <p:spPr>
          <a:xfrm>
            <a:off x="5823207" y="3213596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4"/>
          <p:cNvCxnSpPr>
            <a:cxnSpLocks/>
          </p:cNvCxnSpPr>
          <p:nvPr/>
        </p:nvCxnSpPr>
        <p:spPr>
          <a:xfrm>
            <a:off x="-1" y="119091"/>
            <a:ext cx="294068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411"/>
              </a:srgbClr>
            </a:outerShdw>
          </a:effectLst>
        </p:spPr>
      </p:cxnSp>
      <p:sp>
        <p:nvSpPr>
          <p:cNvPr id="25" name="Google Shape;160;gcfa58753de_2_7">
            <a:extLst>
              <a:ext uri="{FF2B5EF4-FFF2-40B4-BE49-F238E27FC236}">
                <a16:creationId xmlns:a16="http://schemas.microsoft.com/office/drawing/2014/main" id="{B46262EF-2914-449E-94EC-6536C587FAD9}"/>
              </a:ext>
            </a:extLst>
          </p:cNvPr>
          <p:cNvSpPr txBox="1">
            <a:spLocks/>
          </p:cNvSpPr>
          <p:nvPr/>
        </p:nvSpPr>
        <p:spPr>
          <a:xfrm>
            <a:off x="-295276" y="4631890"/>
            <a:ext cx="2480523" cy="3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endParaRPr lang="fr-FR" sz="1000">
              <a:solidFill>
                <a:srgbClr val="FFC000"/>
              </a:solidFill>
            </a:endParaRPr>
          </a:p>
          <a:p>
            <a:pPr marL="0" indent="0" algn="ctr">
              <a:buFont typeface="Montserrat"/>
              <a:buNone/>
            </a:pPr>
            <a:r>
              <a:rPr lang="fr-FR" sz="1000">
                <a:solidFill>
                  <a:srgbClr val="FFC00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https://bit.ly/check-my-skin</a:t>
            </a:r>
            <a:endParaRPr lang="fr-FR" sz="1000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044192-7813-426F-A2F2-82990C648E34}"/>
              </a:ext>
            </a:extLst>
          </p:cNvPr>
          <p:cNvSpPr/>
          <p:nvPr/>
        </p:nvSpPr>
        <p:spPr>
          <a:xfrm>
            <a:off x="5613190" y="2089569"/>
            <a:ext cx="1713261" cy="306592"/>
          </a:xfrm>
          <a:prstGeom prst="rect">
            <a:avLst/>
          </a:prstGeom>
          <a:solidFill>
            <a:srgbClr val="0215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13BAE-0814-4B7D-9AD2-01E24E421CE6}"/>
              </a:ext>
            </a:extLst>
          </p:cNvPr>
          <p:cNvSpPr/>
          <p:nvPr/>
        </p:nvSpPr>
        <p:spPr>
          <a:xfrm>
            <a:off x="5613189" y="3104673"/>
            <a:ext cx="1713261" cy="341086"/>
          </a:xfrm>
          <a:prstGeom prst="rect">
            <a:avLst/>
          </a:prstGeom>
          <a:solidFill>
            <a:srgbClr val="02153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Suspect">
            <a:hlinkClick r:id="" action="ppaction://media"/>
            <a:extLst>
              <a:ext uri="{FF2B5EF4-FFF2-40B4-BE49-F238E27FC236}">
                <a16:creationId xmlns:a16="http://schemas.microsoft.com/office/drawing/2014/main" id="{B7A09268-C18B-43DD-A2C9-F2303A3AB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40830" y="939762"/>
            <a:ext cx="2129456" cy="44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4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87;p5">
            <a:extLst>
              <a:ext uri="{FF2B5EF4-FFF2-40B4-BE49-F238E27FC236}">
                <a16:creationId xmlns:a16="http://schemas.microsoft.com/office/drawing/2014/main" id="{14574B02-D48D-4933-804B-B9BE437DB308}"/>
              </a:ext>
            </a:extLst>
          </p:cNvPr>
          <p:cNvSpPr txBox="1"/>
          <p:nvPr/>
        </p:nvSpPr>
        <p:spPr>
          <a:xfrm>
            <a:off x="10819" y="1046538"/>
            <a:ext cx="9133182" cy="4096961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5"/>
          <p:cNvSpPr txBox="1">
            <a:spLocks noGrp="1"/>
          </p:cNvSpPr>
          <p:nvPr>
            <p:ph type="ctrTitle"/>
          </p:nvPr>
        </p:nvSpPr>
        <p:spPr>
          <a:xfrm>
            <a:off x="132486" y="626997"/>
            <a:ext cx="5442900" cy="4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fr-FR" sz="1100" dirty="0"/>
              <a:t>Publiées par la </a:t>
            </a:r>
            <a:r>
              <a:rPr lang="fr-FR" sz="1600" dirty="0"/>
              <a:t>HARVARD MEDICAL SCHOOL </a:t>
            </a:r>
            <a:r>
              <a:rPr lang="fr-FR" sz="1100" dirty="0"/>
              <a:t>en juin 2018</a:t>
            </a:r>
            <a:br>
              <a:rPr lang="fr-FR" sz="1500" dirty="0"/>
            </a:br>
            <a:br>
              <a:rPr lang="fr-FR" sz="700" dirty="0"/>
            </a:br>
            <a:endParaRPr sz="1500" dirty="0"/>
          </a:p>
        </p:txBody>
      </p:sp>
      <p:sp>
        <p:nvSpPr>
          <p:cNvPr id="166" name="Google Shape;166;p5"/>
          <p:cNvSpPr txBox="1"/>
          <p:nvPr/>
        </p:nvSpPr>
        <p:spPr>
          <a:xfrm>
            <a:off x="10819" y="100452"/>
            <a:ext cx="2675232" cy="56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0" i="0" u="none" strike="noStrike" cap="none" dirty="0">
                <a:solidFill>
                  <a:srgbClr val="FFAB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NOS DONNEES</a:t>
            </a:r>
            <a:endParaRPr sz="2400" b="0" i="0" u="none" strike="noStrike" cap="none" dirty="0">
              <a:solidFill>
                <a:srgbClr val="FFAB4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67" name="Google Shape;167;p5"/>
          <p:cNvCxnSpPr>
            <a:cxnSpLocks/>
          </p:cNvCxnSpPr>
          <p:nvPr/>
        </p:nvCxnSpPr>
        <p:spPr>
          <a:xfrm>
            <a:off x="0" y="105889"/>
            <a:ext cx="268605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C313EC-C3E8-426F-8CC0-E2D054CB9324}"/>
              </a:ext>
            </a:extLst>
          </p:cNvPr>
          <p:cNvGrpSpPr/>
          <p:nvPr/>
        </p:nvGrpSpPr>
        <p:grpSpPr>
          <a:xfrm>
            <a:off x="587888" y="1069788"/>
            <a:ext cx="3654198" cy="1070810"/>
            <a:chOff x="587888" y="898338"/>
            <a:chExt cx="3654198" cy="1070810"/>
          </a:xfrm>
        </p:grpSpPr>
        <p:sp>
          <p:nvSpPr>
            <p:cNvPr id="168" name="Google Shape;168;p5"/>
            <p:cNvSpPr txBox="1"/>
            <p:nvPr/>
          </p:nvSpPr>
          <p:spPr>
            <a:xfrm>
              <a:off x="587888" y="898338"/>
              <a:ext cx="2241492" cy="107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</a:pP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10</a:t>
              </a:r>
              <a:r>
                <a:rPr lang="fr-FR" sz="20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 </a:t>
              </a: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K</a:t>
              </a:r>
              <a:endParaRPr sz="55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sp>
          <p:nvSpPr>
            <p:cNvPr id="169" name="Google Shape;169;p5"/>
            <p:cNvSpPr txBox="1"/>
            <p:nvPr/>
          </p:nvSpPr>
          <p:spPr>
            <a:xfrm>
              <a:off x="1940002" y="1213932"/>
              <a:ext cx="2302084" cy="5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2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Images</a:t>
              </a:r>
              <a:endParaRPr sz="14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70" name="Google Shape;170;p5"/>
            <p:cNvCxnSpPr/>
            <p:nvPr/>
          </p:nvCxnSpPr>
          <p:spPr>
            <a:xfrm>
              <a:off x="1107644" y="1823874"/>
              <a:ext cx="1244009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7E847C-F5B4-4E82-B312-1172AEBE819A}"/>
              </a:ext>
            </a:extLst>
          </p:cNvPr>
          <p:cNvGrpSpPr/>
          <p:nvPr/>
        </p:nvGrpSpPr>
        <p:grpSpPr>
          <a:xfrm>
            <a:off x="4081883" y="1046539"/>
            <a:ext cx="4838279" cy="1516911"/>
            <a:chOff x="4081883" y="875089"/>
            <a:chExt cx="4833518" cy="1516911"/>
          </a:xfrm>
        </p:grpSpPr>
        <p:cxnSp>
          <p:nvCxnSpPr>
            <p:cNvPr id="176" name="Google Shape;176;p5"/>
            <p:cNvCxnSpPr/>
            <p:nvPr/>
          </p:nvCxnSpPr>
          <p:spPr>
            <a:xfrm>
              <a:off x="5034265" y="1816979"/>
              <a:ext cx="55345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4FEC77A-198C-45B2-AFFA-60F18FB20E6B}"/>
                </a:ext>
              </a:extLst>
            </p:cNvPr>
            <p:cNvGrpSpPr/>
            <p:nvPr/>
          </p:nvGrpSpPr>
          <p:grpSpPr>
            <a:xfrm>
              <a:off x="4081883" y="875089"/>
              <a:ext cx="4833518" cy="1516911"/>
              <a:chOff x="4081883" y="875089"/>
              <a:chExt cx="4833518" cy="1516911"/>
            </a:xfrm>
          </p:grpSpPr>
          <p:sp>
            <p:nvSpPr>
              <p:cNvPr id="175" name="Google Shape;175;p5"/>
              <p:cNvSpPr txBox="1"/>
              <p:nvPr/>
            </p:nvSpPr>
            <p:spPr>
              <a:xfrm>
                <a:off x="4636152" y="875089"/>
                <a:ext cx="1311442" cy="1109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3000"/>
                  <a:buFont typeface="Montserrat ExtraBold"/>
                  <a:buNone/>
                </a:pPr>
                <a:r>
                  <a:rPr lang="fr-FR" sz="5500" b="1" i="0" u="none" strike="noStrike" cap="none" dirty="0">
                    <a:solidFill>
                      <a:schemeClr val="lt1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1</a:t>
                </a:r>
                <a:endParaRPr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177" name="Google Shape;177;p5"/>
              <p:cNvSpPr txBox="1"/>
              <p:nvPr/>
            </p:nvSpPr>
            <p:spPr>
              <a:xfrm>
                <a:off x="5587718" y="1254720"/>
                <a:ext cx="3327683" cy="4448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2000" b="1" i="0" u="none" strike="noStrike" cap="none" dirty="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Fichier</a:t>
                </a:r>
                <a:r>
                  <a:rPr lang="fr-FR" sz="1400" b="1" i="0" u="none" strike="noStrike" cap="none" dirty="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 </a:t>
                </a:r>
                <a:r>
                  <a:rPr lang="fr-FR" b="0" i="0" u="none" strike="noStrike" cap="none" dirty="0">
                    <a:solidFill>
                      <a:schemeClr val="accen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patients</a:t>
                </a:r>
                <a:endParaRPr dirty="0"/>
              </a:p>
            </p:txBody>
          </p:sp>
          <p:sp>
            <p:nvSpPr>
              <p:cNvPr id="178" name="Google Shape;178;p5"/>
              <p:cNvSpPr txBox="1"/>
              <p:nvPr/>
            </p:nvSpPr>
            <p:spPr>
              <a:xfrm>
                <a:off x="5770945" y="1593996"/>
                <a:ext cx="3130349" cy="7980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12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Age</a:t>
                </a:r>
              </a:p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12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Genre</a:t>
                </a:r>
                <a:endParaRPr lang="fr-FR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  <a:p>
                <a: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1"/>
                  </a:buClr>
                  <a:buSzPts val="1400"/>
                  <a:buFont typeface="Montserrat"/>
                  <a:buNone/>
                </a:pPr>
                <a:r>
                  <a:rPr lang="fr-FR" sz="1200" b="1" i="0" u="none" strike="noStrike" cap="none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		L</a:t>
                </a:r>
                <a:r>
                  <a:rPr lang="fr-FR" sz="1200" b="1" dirty="0">
                    <a:solidFill>
                      <a:schemeClr val="lt1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ocalisation des lésions</a:t>
                </a:r>
                <a:endParaRPr sz="1400" b="1" i="0" u="none" strike="noStrike" cap="none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4081883" y="1305037"/>
                <a:ext cx="450665" cy="472602"/>
              </a:xfrm>
              <a:prstGeom prst="mathPlus">
                <a:avLst>
                  <a:gd name="adj1" fmla="val 23520"/>
                </a:avLst>
              </a:prstGeom>
              <a:solidFill>
                <a:schemeClr val="bg1"/>
              </a:solidFill>
              <a:ln w="25400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180" name="Google Shape;180;p5"/>
          <p:cNvGraphicFramePr/>
          <p:nvPr>
            <p:extLst>
              <p:ext uri="{D42A27DB-BD31-4B8C-83A1-F6EECF244321}">
                <p14:modId xmlns:p14="http://schemas.microsoft.com/office/powerpoint/2010/main" val="30066064"/>
              </p:ext>
            </p:extLst>
          </p:nvPr>
        </p:nvGraphicFramePr>
        <p:xfrm>
          <a:off x="395189" y="2280728"/>
          <a:ext cx="3820475" cy="268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A37BE81F-03A5-454B-BCD5-9778418517CE}"/>
              </a:ext>
            </a:extLst>
          </p:cNvPr>
          <p:cNvGrpSpPr/>
          <p:nvPr/>
        </p:nvGrpSpPr>
        <p:grpSpPr>
          <a:xfrm>
            <a:off x="4627547" y="3518857"/>
            <a:ext cx="4520179" cy="1570500"/>
            <a:chOff x="4636152" y="3321468"/>
            <a:chExt cx="4520179" cy="1570500"/>
          </a:xfrm>
        </p:grpSpPr>
        <p:sp>
          <p:nvSpPr>
            <p:cNvPr id="181" name="Google Shape;181;p5"/>
            <p:cNvSpPr txBox="1"/>
            <p:nvPr/>
          </p:nvSpPr>
          <p:spPr>
            <a:xfrm>
              <a:off x="4636152" y="3321468"/>
              <a:ext cx="1311442" cy="107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</a:pP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3</a:t>
              </a:r>
              <a:endParaRPr sz="55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82" name="Google Shape;182;p5"/>
            <p:cNvCxnSpPr/>
            <p:nvPr/>
          </p:nvCxnSpPr>
          <p:spPr>
            <a:xfrm>
              <a:off x="5015199" y="4245360"/>
              <a:ext cx="55345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sp>
          <p:nvSpPr>
            <p:cNvPr id="183" name="Google Shape;183;p5"/>
            <p:cNvSpPr txBox="1"/>
            <p:nvPr/>
          </p:nvSpPr>
          <p:spPr>
            <a:xfrm>
              <a:off x="5587717" y="3692242"/>
              <a:ext cx="3568614" cy="3939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400" b="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Niveaux de </a:t>
              </a:r>
              <a:r>
                <a:rPr lang="fr-FR" sz="2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gravité</a:t>
              </a:r>
              <a:endParaRPr sz="20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7" name="Google Shape;187;p5"/>
            <p:cNvSpPr txBox="1"/>
            <p:nvPr/>
          </p:nvSpPr>
          <p:spPr>
            <a:xfrm>
              <a:off x="5749966" y="4084571"/>
              <a:ext cx="2636798" cy="807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000" b="1" i="0" u="none" strike="noStrike" cap="none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BENIN</a:t>
              </a:r>
            </a:p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000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SUSPECT</a:t>
              </a:r>
            </a:p>
            <a:p>
              <a: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000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 RISQUE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AB848-8E82-4DC4-8590-71E590201BD5}"/>
              </a:ext>
            </a:extLst>
          </p:cNvPr>
          <p:cNvGrpSpPr/>
          <p:nvPr/>
        </p:nvGrpSpPr>
        <p:grpSpPr>
          <a:xfrm>
            <a:off x="4636698" y="2399313"/>
            <a:ext cx="4528784" cy="1153834"/>
            <a:chOff x="4627547" y="2335523"/>
            <a:chExt cx="4528784" cy="1153834"/>
          </a:xfrm>
        </p:grpSpPr>
        <p:sp>
          <p:nvSpPr>
            <p:cNvPr id="171" name="Google Shape;171;p5"/>
            <p:cNvSpPr txBox="1"/>
            <p:nvPr/>
          </p:nvSpPr>
          <p:spPr>
            <a:xfrm>
              <a:off x="4627547" y="2335523"/>
              <a:ext cx="1311442" cy="10708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Montserrat ExtraBold"/>
                <a:buNone/>
              </a:pPr>
              <a:r>
                <a:rPr lang="fr-FR" sz="5500" b="1" i="0" u="none" strike="noStrike" cap="none" dirty="0">
                  <a:solidFill>
                    <a:schemeClr val="l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7</a:t>
              </a:r>
              <a:endParaRPr sz="55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endParaRPr>
            </a:p>
          </p:txBody>
        </p:sp>
        <p:cxnSp>
          <p:nvCxnSpPr>
            <p:cNvPr id="172" name="Google Shape;172;p5"/>
            <p:cNvCxnSpPr/>
            <p:nvPr/>
          </p:nvCxnSpPr>
          <p:spPr>
            <a:xfrm>
              <a:off x="5006594" y="3259415"/>
              <a:ext cx="553452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sp>
          <p:nvSpPr>
            <p:cNvPr id="173" name="Google Shape;173;p5"/>
            <p:cNvSpPr txBox="1"/>
            <p:nvPr/>
          </p:nvSpPr>
          <p:spPr>
            <a:xfrm>
              <a:off x="5587717" y="2708583"/>
              <a:ext cx="3568614" cy="483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accent1"/>
                </a:buClr>
                <a:buSzPts val="1400"/>
                <a:buFont typeface="Montserrat"/>
                <a:buNone/>
              </a:pPr>
              <a:r>
                <a:rPr lang="fr-FR" sz="1400" b="0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Types de </a:t>
              </a:r>
              <a:r>
                <a:rPr lang="fr-FR" sz="2000" b="1" i="0" u="none" strike="noStrike" cap="none" dirty="0">
                  <a:solidFill>
                    <a:schemeClr val="accen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lésions</a:t>
              </a:r>
              <a:endParaRPr lang="fr-FR" sz="2000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" name="Google Shape;187;p5">
              <a:extLst>
                <a:ext uri="{FF2B5EF4-FFF2-40B4-BE49-F238E27FC236}">
                  <a16:creationId xmlns:a16="http://schemas.microsoft.com/office/drawing/2014/main" id="{194E833C-D8BC-44CD-9B9E-3BDC8A5C9665}"/>
                </a:ext>
              </a:extLst>
            </p:cNvPr>
            <p:cNvSpPr txBox="1"/>
            <p:nvPr/>
          </p:nvSpPr>
          <p:spPr>
            <a:xfrm>
              <a:off x="5749966" y="3024661"/>
              <a:ext cx="2989694" cy="464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indent="-342900">
                <a:buClr>
                  <a:schemeClr val="accent1"/>
                </a:buClr>
                <a:buSzPts val="1400"/>
              </a:pPr>
              <a:r>
                <a:rPr lang="fr-FR" sz="1000" dirty="0">
                  <a:solidFill>
                    <a:schemeClr val="bg1"/>
                  </a:solidFill>
                  <a:latin typeface="Montserrat"/>
                  <a:sym typeface="Montserrat"/>
                </a:rPr>
                <a:t>Distribution représentative mais</a:t>
              </a:r>
            </a:p>
            <a:p>
              <a:pPr marL="457200" lvl="0" indent="-342900">
                <a:buClr>
                  <a:schemeClr val="accent1"/>
                </a:buClr>
                <a:buSzPts val="1400"/>
              </a:pPr>
              <a:r>
                <a:rPr lang="fr-FR" b="1" dirty="0">
                  <a:solidFill>
                    <a:schemeClr val="lt1"/>
                  </a:solidFill>
                  <a:latin typeface="Montserrat"/>
                  <a:sym typeface="Montserrat"/>
                </a:rPr>
                <a:t>fortement déséquilibrée</a:t>
              </a:r>
            </a:p>
          </p:txBody>
        </p:sp>
      </p:grpSp>
      <p:sp>
        <p:nvSpPr>
          <p:cNvPr id="45" name="Google Shape;187;p5">
            <a:extLst>
              <a:ext uri="{FF2B5EF4-FFF2-40B4-BE49-F238E27FC236}">
                <a16:creationId xmlns:a16="http://schemas.microsoft.com/office/drawing/2014/main" id="{2C82AE6C-6C79-4B40-B789-3C137D18BF86}"/>
              </a:ext>
            </a:extLst>
          </p:cNvPr>
          <p:cNvSpPr txBox="1"/>
          <p:nvPr/>
        </p:nvSpPr>
        <p:spPr>
          <a:xfrm>
            <a:off x="708481" y="1106919"/>
            <a:ext cx="3176096" cy="1123926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87;p5">
            <a:extLst>
              <a:ext uri="{FF2B5EF4-FFF2-40B4-BE49-F238E27FC236}">
                <a16:creationId xmlns:a16="http://schemas.microsoft.com/office/drawing/2014/main" id="{5F6CC7D8-C8E5-4F7B-8196-8467334AA899}"/>
              </a:ext>
            </a:extLst>
          </p:cNvPr>
          <p:cNvSpPr txBox="1"/>
          <p:nvPr/>
        </p:nvSpPr>
        <p:spPr>
          <a:xfrm>
            <a:off x="4029602" y="1069788"/>
            <a:ext cx="5000097" cy="1555668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" name="Google Shape;187;p5">
            <a:extLst>
              <a:ext uri="{FF2B5EF4-FFF2-40B4-BE49-F238E27FC236}">
                <a16:creationId xmlns:a16="http://schemas.microsoft.com/office/drawing/2014/main" id="{309A1CE2-B499-416C-AAA0-C50E712B78E9}"/>
              </a:ext>
            </a:extLst>
          </p:cNvPr>
          <p:cNvSpPr txBox="1"/>
          <p:nvPr/>
        </p:nvSpPr>
        <p:spPr>
          <a:xfrm>
            <a:off x="4081883" y="2102846"/>
            <a:ext cx="5000097" cy="1555668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48;p4">
            <a:extLst>
              <a:ext uri="{FF2B5EF4-FFF2-40B4-BE49-F238E27FC236}">
                <a16:creationId xmlns:a16="http://schemas.microsoft.com/office/drawing/2014/main" id="{001CD8D8-243D-4BFB-B2C3-E56429F151A7}"/>
              </a:ext>
            </a:extLst>
          </p:cNvPr>
          <p:cNvSpPr/>
          <p:nvPr/>
        </p:nvSpPr>
        <p:spPr>
          <a:xfrm>
            <a:off x="5744758" y="4402281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148;p4">
            <a:extLst>
              <a:ext uri="{FF2B5EF4-FFF2-40B4-BE49-F238E27FC236}">
                <a16:creationId xmlns:a16="http://schemas.microsoft.com/office/drawing/2014/main" id="{4DFE1A46-DEF6-4E60-A890-CBA48C166966}"/>
              </a:ext>
            </a:extLst>
          </p:cNvPr>
          <p:cNvSpPr/>
          <p:nvPr/>
        </p:nvSpPr>
        <p:spPr>
          <a:xfrm>
            <a:off x="5742400" y="4632696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148;p4">
            <a:extLst>
              <a:ext uri="{FF2B5EF4-FFF2-40B4-BE49-F238E27FC236}">
                <a16:creationId xmlns:a16="http://schemas.microsoft.com/office/drawing/2014/main" id="{3D15223E-32DC-4AF3-8C3A-F5ECA6E6A325}"/>
              </a:ext>
            </a:extLst>
          </p:cNvPr>
          <p:cNvSpPr/>
          <p:nvPr/>
        </p:nvSpPr>
        <p:spPr>
          <a:xfrm>
            <a:off x="5750637" y="4853704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Graphic spid="180" grpId="0">
        <p:bldAsOne/>
      </p:bldGraphic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32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5</a:t>
            </a:r>
            <a:endParaRPr sz="1200" b="1" i="0" u="none" strike="noStrike" cap="non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187;p5">
            <a:extLst>
              <a:ext uri="{FF2B5EF4-FFF2-40B4-BE49-F238E27FC236}">
                <a16:creationId xmlns:a16="http://schemas.microsoft.com/office/drawing/2014/main" id="{B148C1E0-9EF9-4B60-B758-7DE1002D272E}"/>
              </a:ext>
            </a:extLst>
          </p:cNvPr>
          <p:cNvSpPr txBox="1"/>
          <p:nvPr/>
        </p:nvSpPr>
        <p:spPr>
          <a:xfrm>
            <a:off x="27269" y="663337"/>
            <a:ext cx="9116732" cy="4480162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6"/>
          <p:cNvSpPr txBox="1">
            <a:spLocks noGrp="1"/>
          </p:cNvSpPr>
          <p:nvPr>
            <p:ph type="title" idx="4"/>
          </p:nvPr>
        </p:nvSpPr>
        <p:spPr>
          <a:xfrm>
            <a:off x="0" y="155189"/>
            <a:ext cx="5090053" cy="56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CYCLE DE </a:t>
            </a:r>
            <a:r>
              <a:rPr lang="fr-FR" cap="none" dirty="0"/>
              <a:t>DEVELOPPEMENT</a:t>
            </a:r>
            <a:endParaRPr cap="none" dirty="0"/>
          </a:p>
        </p:txBody>
      </p:sp>
      <p:cxnSp>
        <p:nvCxnSpPr>
          <p:cNvPr id="195" name="Google Shape;195;p6"/>
          <p:cNvCxnSpPr>
            <a:cxnSpLocks/>
          </p:cNvCxnSpPr>
          <p:nvPr/>
        </p:nvCxnSpPr>
        <p:spPr>
          <a:xfrm>
            <a:off x="-6376" y="136910"/>
            <a:ext cx="47745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98" name="Google Shape;198;p6"/>
          <p:cNvSpPr txBox="1">
            <a:spLocks noGrp="1"/>
          </p:cNvSpPr>
          <p:nvPr>
            <p:ph type="subTitle" idx="4294967295"/>
          </p:nvPr>
        </p:nvSpPr>
        <p:spPr>
          <a:xfrm>
            <a:off x="4404973" y="1217397"/>
            <a:ext cx="1309578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4991615" y="717706"/>
            <a:ext cx="2664839" cy="4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fr-FR" sz="1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Modèle à 2 branches</a:t>
            </a:r>
            <a:endParaRPr sz="15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0" name="Google Shape;200;p6"/>
          <p:cNvSpPr txBox="1">
            <a:spLocks noGrp="1"/>
          </p:cNvSpPr>
          <p:nvPr>
            <p:ph type="subTitle" idx="4294967295"/>
          </p:nvPr>
        </p:nvSpPr>
        <p:spPr>
          <a:xfrm>
            <a:off x="5446392" y="4623533"/>
            <a:ext cx="1706683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Prédiction</a:t>
            </a:r>
            <a:endParaRPr sz="1400" b="0" i="0" u="none" strike="noStrike" cap="non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6"/>
          <p:cNvSpPr txBox="1">
            <a:spLocks noGrp="1"/>
          </p:cNvSpPr>
          <p:nvPr>
            <p:ph type="subTitle" idx="4294967295"/>
          </p:nvPr>
        </p:nvSpPr>
        <p:spPr>
          <a:xfrm>
            <a:off x="6606496" y="1205298"/>
            <a:ext cx="2228879" cy="57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Données patients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6"/>
          <p:cNvSpPr/>
          <p:nvPr/>
        </p:nvSpPr>
        <p:spPr>
          <a:xfrm rot="5400000">
            <a:off x="5831227" y="2810447"/>
            <a:ext cx="985616" cy="9856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/>
          <p:nvPr/>
        </p:nvSpPr>
        <p:spPr>
          <a:xfrm rot="5400000">
            <a:off x="6087088" y="3304298"/>
            <a:ext cx="490915" cy="360038"/>
          </a:xfrm>
          <a:custGeom>
            <a:avLst/>
            <a:gdLst/>
            <a:ahLst/>
            <a:cxnLst/>
            <a:rect l="l" t="t" r="r" b="b"/>
            <a:pathLst>
              <a:path w="1616" h="1465" extrusionOk="0">
                <a:moveTo>
                  <a:pt x="887" y="0"/>
                </a:moveTo>
                <a:lnTo>
                  <a:pt x="692" y="188"/>
                </a:lnTo>
                <a:lnTo>
                  <a:pt x="1104" y="599"/>
                </a:lnTo>
                <a:lnTo>
                  <a:pt x="0" y="599"/>
                </a:lnTo>
                <a:lnTo>
                  <a:pt x="0" y="866"/>
                </a:lnTo>
                <a:lnTo>
                  <a:pt x="1104" y="866"/>
                </a:lnTo>
                <a:lnTo>
                  <a:pt x="692" y="1269"/>
                </a:lnTo>
                <a:lnTo>
                  <a:pt x="887" y="1464"/>
                </a:lnTo>
                <a:lnTo>
                  <a:pt x="1616" y="729"/>
                </a:lnTo>
                <a:lnTo>
                  <a:pt x="887" y="0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/>
          <p:nvPr/>
        </p:nvSpPr>
        <p:spPr>
          <a:xfrm rot="5400000">
            <a:off x="6267810" y="3071199"/>
            <a:ext cx="129716" cy="65864"/>
          </a:xfrm>
          <a:custGeom>
            <a:avLst/>
            <a:gdLst/>
            <a:ahLst/>
            <a:cxnLst/>
            <a:rect l="l" t="t" r="r" b="b"/>
            <a:pathLst>
              <a:path w="427" h="268" extrusionOk="0">
                <a:moveTo>
                  <a:pt x="1" y="1"/>
                </a:moveTo>
                <a:lnTo>
                  <a:pt x="1" y="268"/>
                </a:lnTo>
                <a:lnTo>
                  <a:pt x="426" y="268"/>
                </a:lnTo>
                <a:lnTo>
                  <a:pt x="426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6"/>
          <p:cNvSpPr/>
          <p:nvPr/>
        </p:nvSpPr>
        <p:spPr>
          <a:xfrm rot="5400000">
            <a:off x="6298492" y="2895916"/>
            <a:ext cx="68351" cy="65864"/>
          </a:xfrm>
          <a:custGeom>
            <a:avLst/>
            <a:gdLst/>
            <a:ahLst/>
            <a:cxnLst/>
            <a:rect l="l" t="t" r="r" b="b"/>
            <a:pathLst>
              <a:path w="225" h="268" extrusionOk="0">
                <a:moveTo>
                  <a:pt x="1" y="1"/>
                </a:moveTo>
                <a:lnTo>
                  <a:pt x="1" y="268"/>
                </a:lnTo>
                <a:lnTo>
                  <a:pt x="224" y="268"/>
                </a:lnTo>
                <a:lnTo>
                  <a:pt x="224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6"/>
          <p:cNvSpPr/>
          <p:nvPr/>
        </p:nvSpPr>
        <p:spPr>
          <a:xfrm rot="5400000">
            <a:off x="7616213" y="1559290"/>
            <a:ext cx="225309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8" name="Google Shape;208;p6"/>
          <p:cNvCxnSpPr>
            <a:cxnSpLocks/>
            <a:stCxn id="201" idx="2"/>
            <a:endCxn id="202" idx="2"/>
          </p:cNvCxnSpPr>
          <p:nvPr/>
        </p:nvCxnSpPr>
        <p:spPr>
          <a:xfrm rot="5400000">
            <a:off x="6508432" y="1597942"/>
            <a:ext cx="1028109" cy="13969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6"/>
          <p:cNvCxnSpPr>
            <a:cxnSpLocks/>
            <a:stCxn id="210" idx="6"/>
            <a:endCxn id="202" idx="2"/>
          </p:cNvCxnSpPr>
          <p:nvPr/>
        </p:nvCxnSpPr>
        <p:spPr>
          <a:xfrm rot="16200000" flipH="1">
            <a:off x="5177314" y="1663725"/>
            <a:ext cx="1028107" cy="126533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DA73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6"/>
          <p:cNvSpPr/>
          <p:nvPr/>
        </p:nvSpPr>
        <p:spPr>
          <a:xfrm rot="5400000">
            <a:off x="4949950" y="156484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6"/>
          <p:cNvCxnSpPr/>
          <p:nvPr/>
        </p:nvCxnSpPr>
        <p:spPr>
          <a:xfrm>
            <a:off x="6324035" y="3748438"/>
            <a:ext cx="627" cy="731725"/>
          </a:xfrm>
          <a:prstGeom prst="straightConnector1">
            <a:avLst/>
          </a:prstGeom>
          <a:noFill/>
          <a:ln w="1270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6"/>
          <p:cNvSpPr txBox="1">
            <a:spLocks noGrp="1"/>
          </p:cNvSpPr>
          <p:nvPr>
            <p:ph type="subTitle" idx="4294967295"/>
          </p:nvPr>
        </p:nvSpPr>
        <p:spPr>
          <a:xfrm>
            <a:off x="1336673" y="1195162"/>
            <a:ext cx="1309578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Images</a:t>
            </a:r>
            <a:endParaRPr sz="14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6"/>
          <p:cNvSpPr txBox="1"/>
          <p:nvPr/>
        </p:nvSpPr>
        <p:spPr>
          <a:xfrm>
            <a:off x="1158282" y="729377"/>
            <a:ext cx="2308155" cy="423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</a:pPr>
            <a:r>
              <a:rPr lang="fr-FR" sz="1500" b="0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Modèle simple</a:t>
            </a:r>
            <a:endParaRPr sz="1500" b="0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15" name="Google Shape;215;p6"/>
          <p:cNvSpPr txBox="1">
            <a:spLocks noGrp="1"/>
          </p:cNvSpPr>
          <p:nvPr>
            <p:ph type="subTitle" idx="4294967295"/>
          </p:nvPr>
        </p:nvSpPr>
        <p:spPr>
          <a:xfrm>
            <a:off x="1260405" y="4628289"/>
            <a:ext cx="1492600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fr-FR"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Prédiction</a:t>
            </a:r>
            <a:endParaRPr sz="14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" name="Google Shape;216;p6"/>
          <p:cNvCxnSpPr>
            <a:cxnSpLocks/>
            <a:stCxn id="217" idx="6"/>
            <a:endCxn id="218" idx="1"/>
          </p:cNvCxnSpPr>
          <p:nvPr/>
        </p:nvCxnSpPr>
        <p:spPr>
          <a:xfrm>
            <a:off x="2000696" y="1780695"/>
            <a:ext cx="12931" cy="265859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Google Shape;217;p6"/>
          <p:cNvSpPr/>
          <p:nvPr/>
        </p:nvSpPr>
        <p:spPr>
          <a:xfrm rot="5400000">
            <a:off x="1891946" y="1563195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6"/>
          <p:cNvSpPr/>
          <p:nvPr/>
        </p:nvSpPr>
        <p:spPr>
          <a:xfrm rot="5400000">
            <a:off x="1908852" y="4435312"/>
            <a:ext cx="209550" cy="2175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6380562" y="2629909"/>
            <a:ext cx="2584500" cy="60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endParaRPr sz="36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-508934" y="2449436"/>
            <a:ext cx="2584500" cy="604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</a:pPr>
            <a:endParaRPr sz="3600" b="0" i="0" u="none" strike="noStrike" cap="none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" name="Google Shape;213;p6">
            <a:extLst>
              <a:ext uri="{FF2B5EF4-FFF2-40B4-BE49-F238E27FC236}">
                <a16:creationId xmlns:a16="http://schemas.microsoft.com/office/drawing/2014/main" id="{936EA8C7-3372-45AF-A641-7E1A5951935B}"/>
              </a:ext>
            </a:extLst>
          </p:cNvPr>
          <p:cNvSpPr txBox="1">
            <a:spLocks/>
          </p:cNvSpPr>
          <p:nvPr/>
        </p:nvSpPr>
        <p:spPr>
          <a:xfrm>
            <a:off x="27269" y="2371475"/>
            <a:ext cx="1862752" cy="99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4 couches Conv2D</a:t>
            </a:r>
          </a:p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4 </a:t>
            </a:r>
            <a:r>
              <a:rPr lang="fr-FR" sz="1400" dirty="0" err="1">
                <a:solidFill>
                  <a:schemeClr val="lt1"/>
                </a:solidFill>
              </a:rPr>
              <a:t>MaxPooling</a:t>
            </a: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1  </a:t>
            </a:r>
            <a:r>
              <a:rPr lang="fr-FR" sz="1400" dirty="0" err="1">
                <a:solidFill>
                  <a:schemeClr val="lt1"/>
                </a:solidFill>
              </a:rPr>
              <a:t>Flatten</a:t>
            </a:r>
            <a:endParaRPr lang="fr-FR" sz="1400" dirty="0">
              <a:solidFill>
                <a:schemeClr val="lt1"/>
              </a:solidFill>
            </a:endParaRPr>
          </a:p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1 Dense</a:t>
            </a:r>
          </a:p>
        </p:txBody>
      </p:sp>
      <p:sp>
        <p:nvSpPr>
          <p:cNvPr id="47" name="Google Shape;213;p6">
            <a:extLst>
              <a:ext uri="{FF2B5EF4-FFF2-40B4-BE49-F238E27FC236}">
                <a16:creationId xmlns:a16="http://schemas.microsoft.com/office/drawing/2014/main" id="{3BFB886A-C29F-4A5A-8D3F-E919B742AA6F}"/>
              </a:ext>
            </a:extLst>
          </p:cNvPr>
          <p:cNvSpPr txBox="1">
            <a:spLocks/>
          </p:cNvSpPr>
          <p:nvPr/>
        </p:nvSpPr>
        <p:spPr>
          <a:xfrm>
            <a:off x="3814575" y="2296392"/>
            <a:ext cx="1862752" cy="817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5 couches Conv2D</a:t>
            </a:r>
          </a:p>
          <a:p>
            <a:pPr marL="0" indent="0" algn="r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4 </a:t>
            </a:r>
            <a:r>
              <a:rPr lang="fr-FR" sz="1400" dirty="0" err="1">
                <a:solidFill>
                  <a:schemeClr val="lt1"/>
                </a:solidFill>
              </a:rPr>
              <a:t>MaxPooling</a:t>
            </a: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1  </a:t>
            </a:r>
            <a:r>
              <a:rPr lang="fr-FR" sz="1400" dirty="0" err="1">
                <a:solidFill>
                  <a:schemeClr val="lt1"/>
                </a:solidFill>
              </a:rPr>
              <a:t>Flatten</a:t>
            </a:r>
            <a:endParaRPr lang="fr-FR" sz="1400" dirty="0">
              <a:solidFill>
                <a:schemeClr val="lt1"/>
              </a:solidFill>
            </a:endParaRPr>
          </a:p>
        </p:txBody>
      </p:sp>
      <p:sp>
        <p:nvSpPr>
          <p:cNvPr id="48" name="Google Shape;213;p6">
            <a:extLst>
              <a:ext uri="{FF2B5EF4-FFF2-40B4-BE49-F238E27FC236}">
                <a16:creationId xmlns:a16="http://schemas.microsoft.com/office/drawing/2014/main" id="{1C322AC3-75CF-4496-99C3-D6F944BF6929}"/>
              </a:ext>
            </a:extLst>
          </p:cNvPr>
          <p:cNvSpPr txBox="1">
            <a:spLocks/>
          </p:cNvSpPr>
          <p:nvPr/>
        </p:nvSpPr>
        <p:spPr>
          <a:xfrm>
            <a:off x="6863700" y="2317632"/>
            <a:ext cx="1762881" cy="57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2 couches Dense</a:t>
            </a:r>
            <a:br>
              <a:rPr lang="fr-FR" sz="1400" dirty="0">
                <a:solidFill>
                  <a:schemeClr val="lt1"/>
                </a:solidFill>
              </a:rPr>
            </a:br>
            <a:r>
              <a:rPr lang="fr-FR" sz="1400" dirty="0">
                <a:solidFill>
                  <a:schemeClr val="lt1"/>
                </a:solidFill>
              </a:rPr>
              <a:t>1  </a:t>
            </a:r>
            <a:r>
              <a:rPr lang="fr-FR" sz="1400" dirty="0" err="1">
                <a:solidFill>
                  <a:schemeClr val="lt1"/>
                </a:solidFill>
              </a:rPr>
              <a:t>Flatten</a:t>
            </a:r>
            <a:endParaRPr lang="fr-FR" sz="1400" dirty="0">
              <a:solidFill>
                <a:schemeClr val="lt1"/>
              </a:solidFill>
            </a:endParaRPr>
          </a:p>
        </p:txBody>
      </p:sp>
      <p:sp>
        <p:nvSpPr>
          <p:cNvPr id="51" name="Google Shape;218;p6">
            <a:extLst>
              <a:ext uri="{FF2B5EF4-FFF2-40B4-BE49-F238E27FC236}">
                <a16:creationId xmlns:a16="http://schemas.microsoft.com/office/drawing/2014/main" id="{273DDC0C-FE99-4669-B7B5-E15CB3004AD0}"/>
              </a:ext>
            </a:extLst>
          </p:cNvPr>
          <p:cNvSpPr/>
          <p:nvPr/>
        </p:nvSpPr>
        <p:spPr>
          <a:xfrm rot="5400000">
            <a:off x="6227770" y="4477530"/>
            <a:ext cx="209550" cy="2175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187;p5">
            <a:extLst>
              <a:ext uri="{FF2B5EF4-FFF2-40B4-BE49-F238E27FC236}">
                <a16:creationId xmlns:a16="http://schemas.microsoft.com/office/drawing/2014/main" id="{FB2806C3-0609-4446-8022-D7ECB63E4527}"/>
              </a:ext>
            </a:extLst>
          </p:cNvPr>
          <p:cNvSpPr txBox="1"/>
          <p:nvPr/>
        </p:nvSpPr>
        <p:spPr>
          <a:xfrm>
            <a:off x="27269" y="729377"/>
            <a:ext cx="3626404" cy="4413997"/>
          </a:xfrm>
          <a:prstGeom prst="rect">
            <a:avLst/>
          </a:prstGeom>
          <a:solidFill>
            <a:srgbClr val="001633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Google Shape;213;p6">
            <a:extLst>
              <a:ext uri="{FF2B5EF4-FFF2-40B4-BE49-F238E27FC236}">
                <a16:creationId xmlns:a16="http://schemas.microsoft.com/office/drawing/2014/main" id="{59C7A698-A0EC-431C-90E5-3AEDA7E6AF44}"/>
              </a:ext>
            </a:extLst>
          </p:cNvPr>
          <p:cNvSpPr txBox="1">
            <a:spLocks/>
          </p:cNvSpPr>
          <p:nvPr/>
        </p:nvSpPr>
        <p:spPr>
          <a:xfrm>
            <a:off x="6517207" y="3747267"/>
            <a:ext cx="1762881" cy="34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fr-FR" sz="1400" dirty="0">
                <a:solidFill>
                  <a:schemeClr val="lt1"/>
                </a:solidFill>
              </a:rPr>
              <a:t>3 couches Dense</a:t>
            </a:r>
          </a:p>
        </p:txBody>
      </p:sp>
      <p:pic>
        <p:nvPicPr>
          <p:cNvPr id="26" name="Graphic 25" descr="Badge Tick1 with solid fill">
            <a:extLst>
              <a:ext uri="{FF2B5EF4-FFF2-40B4-BE49-F238E27FC236}">
                <a16:creationId xmlns:a16="http://schemas.microsoft.com/office/drawing/2014/main" id="{5BECFEED-46FC-4322-B02D-D18203E1A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8826" y="2881663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build="p"/>
      <p:bldP spid="199" grpId="0"/>
      <p:bldP spid="200" grpId="0" build="p"/>
      <p:bldP spid="201" grpId="0" build="p"/>
      <p:bldP spid="202" grpId="0" animBg="1"/>
      <p:bldP spid="204" grpId="0" animBg="1"/>
      <p:bldP spid="205" grpId="0" animBg="1"/>
      <p:bldP spid="206" grpId="0" animBg="1"/>
      <p:bldP spid="207" grpId="0" animBg="1"/>
      <p:bldP spid="210" grpId="0" animBg="1"/>
      <p:bldP spid="213" grpId="0" build="p"/>
      <p:bldP spid="214" grpId="0"/>
      <p:bldP spid="215" grpId="0" build="p"/>
      <p:bldP spid="217" grpId="0" animBg="1"/>
      <p:bldP spid="218" grpId="0" animBg="1"/>
      <p:bldP spid="219" grpId="0"/>
      <p:bldP spid="221" grpId="0"/>
      <p:bldP spid="30" grpId="0"/>
      <p:bldP spid="47" grpId="0"/>
      <p:bldP spid="48" grpId="0"/>
      <p:bldP spid="51" grpId="0" animBg="1"/>
      <p:bldP spid="52" grpId="0" animBg="1"/>
      <p:bldP spid="52" grpId="1" animBg="1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187;p5">
            <a:extLst>
              <a:ext uri="{FF2B5EF4-FFF2-40B4-BE49-F238E27FC236}">
                <a16:creationId xmlns:a16="http://schemas.microsoft.com/office/drawing/2014/main" id="{704BDD57-0C8D-4144-A8E9-3CAA52417A80}"/>
              </a:ext>
            </a:extLst>
          </p:cNvPr>
          <p:cNvSpPr txBox="1"/>
          <p:nvPr/>
        </p:nvSpPr>
        <p:spPr>
          <a:xfrm>
            <a:off x="6505" y="775790"/>
            <a:ext cx="9144000" cy="4390012"/>
          </a:xfrm>
          <a:prstGeom prst="rect">
            <a:avLst/>
          </a:prstGeom>
          <a:solidFill>
            <a:srgbClr val="00163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chemeClr val="accent1"/>
              </a:buClr>
              <a:buSzPts val="1400"/>
            </a:pPr>
            <a:endParaRPr lang="fr-FR"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3857480" y="3930944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6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7"/>
          <p:cNvSpPr txBox="1">
            <a:spLocks noGrp="1"/>
          </p:cNvSpPr>
          <p:nvPr>
            <p:ph type="title"/>
          </p:nvPr>
        </p:nvSpPr>
        <p:spPr>
          <a:xfrm>
            <a:off x="20718" y="76427"/>
            <a:ext cx="4629300" cy="49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-FR" dirty="0"/>
              <a:t>EVALUATION DU MODELE</a:t>
            </a:r>
            <a:endParaRPr dirty="0"/>
          </a:p>
        </p:txBody>
      </p:sp>
      <p:cxnSp>
        <p:nvCxnSpPr>
          <p:cNvPr id="227" name="Google Shape;227;p7"/>
          <p:cNvCxnSpPr>
            <a:cxnSpLocks/>
          </p:cNvCxnSpPr>
          <p:nvPr/>
        </p:nvCxnSpPr>
        <p:spPr>
          <a:xfrm>
            <a:off x="0" y="98589"/>
            <a:ext cx="430335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6D5516E-3BC9-4A27-8521-1CE0D08C341A}"/>
              </a:ext>
            </a:extLst>
          </p:cNvPr>
          <p:cNvGrpSpPr/>
          <p:nvPr/>
        </p:nvGrpSpPr>
        <p:grpSpPr>
          <a:xfrm>
            <a:off x="4832209" y="908439"/>
            <a:ext cx="984283" cy="3585562"/>
            <a:chOff x="4746484" y="908439"/>
            <a:chExt cx="984283" cy="3585562"/>
          </a:xfrm>
        </p:grpSpPr>
        <p:sp>
          <p:nvSpPr>
            <p:cNvPr id="253" name="Google Shape;253;p7"/>
            <p:cNvSpPr/>
            <p:nvPr/>
          </p:nvSpPr>
          <p:spPr>
            <a:xfrm>
              <a:off x="4746484" y="1079837"/>
              <a:ext cx="360000" cy="3240000"/>
            </a:xfrm>
            <a:prstGeom prst="rect">
              <a:avLst/>
            </a:prstGeom>
            <a:gradFill>
              <a:gsLst>
                <a:gs pos="0">
                  <a:srgbClr val="FFAB40"/>
                </a:gs>
                <a:gs pos="100000">
                  <a:srgbClr val="002D68"/>
                </a:gs>
              </a:gsLst>
              <a:lin ang="5400000" scaled="0"/>
            </a:gra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4" name="Google Shape;254;p7"/>
            <p:cNvCxnSpPr/>
            <p:nvPr/>
          </p:nvCxnSpPr>
          <p:spPr>
            <a:xfrm>
              <a:off x="5142647" y="1090535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5" name="Google Shape;255;p7"/>
            <p:cNvCxnSpPr/>
            <p:nvPr/>
          </p:nvCxnSpPr>
          <p:spPr>
            <a:xfrm>
              <a:off x="5152172" y="1719185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6" name="Google Shape;256;p7"/>
            <p:cNvCxnSpPr/>
            <p:nvPr/>
          </p:nvCxnSpPr>
          <p:spPr>
            <a:xfrm>
              <a:off x="5152172" y="2376410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7" name="Google Shape;257;p7"/>
            <p:cNvCxnSpPr/>
            <p:nvPr/>
          </p:nvCxnSpPr>
          <p:spPr>
            <a:xfrm>
              <a:off x="5147411" y="3024110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8" name="Google Shape;258;p7"/>
            <p:cNvCxnSpPr/>
            <p:nvPr/>
          </p:nvCxnSpPr>
          <p:spPr>
            <a:xfrm>
              <a:off x="5147409" y="3681335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cxnSp>
          <p:nvCxnSpPr>
            <p:cNvPr id="259" name="Google Shape;259;p7"/>
            <p:cNvCxnSpPr/>
            <p:nvPr/>
          </p:nvCxnSpPr>
          <p:spPr>
            <a:xfrm>
              <a:off x="5152173" y="4313159"/>
              <a:ext cx="144000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FFFFFF">
                  <a:alpha val="49803"/>
                </a:srgbClr>
              </a:outerShdw>
            </a:effectLst>
          </p:spPr>
        </p:cxnSp>
        <p:sp>
          <p:nvSpPr>
            <p:cNvPr id="260" name="Google Shape;260;p7"/>
            <p:cNvSpPr txBox="1"/>
            <p:nvPr/>
          </p:nvSpPr>
          <p:spPr>
            <a:xfrm>
              <a:off x="5318480" y="908439"/>
              <a:ext cx="217232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5220377" y="3498995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0,2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7"/>
            <p:cNvSpPr txBox="1"/>
            <p:nvPr/>
          </p:nvSpPr>
          <p:spPr>
            <a:xfrm>
              <a:off x="5304646" y="4125968"/>
              <a:ext cx="217232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 txBox="1"/>
            <p:nvPr/>
          </p:nvSpPr>
          <p:spPr>
            <a:xfrm>
              <a:off x="5225933" y="2846443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0,4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7"/>
            <p:cNvSpPr txBox="1"/>
            <p:nvPr/>
          </p:nvSpPr>
          <p:spPr>
            <a:xfrm>
              <a:off x="5230697" y="2198743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0,6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7"/>
            <p:cNvSpPr txBox="1"/>
            <p:nvPr/>
          </p:nvSpPr>
          <p:spPr>
            <a:xfrm>
              <a:off x="5230695" y="1541518"/>
              <a:ext cx="500070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0,8</a:t>
              </a:r>
              <a:endParaRPr sz="11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" name="Google Shape;267;p7"/>
          <p:cNvSpPr txBox="1"/>
          <p:nvPr/>
        </p:nvSpPr>
        <p:spPr>
          <a:xfrm>
            <a:off x="285752" y="1390833"/>
            <a:ext cx="996227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Bénin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7"/>
          <p:cNvSpPr txBox="1"/>
          <p:nvPr/>
        </p:nvSpPr>
        <p:spPr>
          <a:xfrm>
            <a:off x="3638957" y="4313829"/>
            <a:ext cx="1100590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risque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/>
        </p:nvSpPr>
        <p:spPr>
          <a:xfrm>
            <a:off x="385413" y="3557727"/>
            <a:ext cx="985305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>
                <a:solidFill>
                  <a:schemeClr val="lt1"/>
                </a:solidFill>
              </a:rPr>
              <a:t>A</a:t>
            </a: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risque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373218" y="2465243"/>
            <a:ext cx="985304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Suspect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/>
        </p:nvSpPr>
        <p:spPr>
          <a:xfrm>
            <a:off x="1135839" y="4313829"/>
            <a:ext cx="1660412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Bénin</a:t>
            </a:r>
            <a:endParaRPr dirty="0"/>
          </a:p>
        </p:txBody>
      </p:sp>
      <p:sp>
        <p:nvSpPr>
          <p:cNvPr id="272" name="Google Shape;272;p7"/>
          <p:cNvSpPr txBox="1"/>
          <p:nvPr/>
        </p:nvSpPr>
        <p:spPr>
          <a:xfrm>
            <a:off x="2287234" y="4321378"/>
            <a:ext cx="1660412" cy="368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Suspect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/>
        </p:nvSpPr>
        <p:spPr>
          <a:xfrm>
            <a:off x="2317326" y="4675127"/>
            <a:ext cx="1147109" cy="34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Prédictions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raphic 57" descr="Badge Tick1 with solid fill">
            <a:extLst>
              <a:ext uri="{FF2B5EF4-FFF2-40B4-BE49-F238E27FC236}">
                <a16:creationId xmlns:a16="http://schemas.microsoft.com/office/drawing/2014/main" id="{332712EF-4ED1-4100-9DF0-CF047884E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06954" y="1118927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CD91D-733C-4EF8-B2DD-43C6B31D38A2}"/>
              </a:ext>
            </a:extLst>
          </p:cNvPr>
          <p:cNvSpPr txBox="1"/>
          <p:nvPr/>
        </p:nvSpPr>
        <p:spPr>
          <a:xfrm>
            <a:off x="6138229" y="2033327"/>
            <a:ext cx="2682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94% de fiabilité</a:t>
            </a:r>
          </a:p>
        </p:txBody>
      </p:sp>
      <p:grpSp>
        <p:nvGrpSpPr>
          <p:cNvPr id="229" name="Google Shape;229;p7"/>
          <p:cNvGrpSpPr/>
          <p:nvPr/>
        </p:nvGrpSpPr>
        <p:grpSpPr>
          <a:xfrm>
            <a:off x="1237133" y="3193463"/>
            <a:ext cx="1309578" cy="1066800"/>
            <a:chOff x="1556569" y="995220"/>
            <a:chExt cx="1309578" cy="1066800"/>
          </a:xfrm>
        </p:grpSpPr>
        <p:sp>
          <p:nvSpPr>
            <p:cNvPr id="230" name="Google Shape;230;p7"/>
            <p:cNvSpPr/>
            <p:nvPr/>
          </p:nvSpPr>
          <p:spPr>
            <a:xfrm>
              <a:off x="1673196" y="995220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 txBox="1"/>
            <p:nvPr/>
          </p:nvSpPr>
          <p:spPr>
            <a:xfrm>
              <a:off x="1556569" y="1344603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0,078</a:t>
              </a:r>
              <a:endParaRPr/>
            </a:p>
          </p:txBody>
        </p:sp>
      </p:grpSp>
      <p:grpSp>
        <p:nvGrpSpPr>
          <p:cNvPr id="232" name="Google Shape;232;p7"/>
          <p:cNvGrpSpPr/>
          <p:nvPr/>
        </p:nvGrpSpPr>
        <p:grpSpPr>
          <a:xfrm>
            <a:off x="2347353" y="2115607"/>
            <a:ext cx="1309578" cy="1066800"/>
            <a:chOff x="2504758" y="3028947"/>
            <a:chExt cx="1309578" cy="1066800"/>
          </a:xfrm>
        </p:grpSpPr>
        <p:sp>
          <p:nvSpPr>
            <p:cNvPr id="233" name="Google Shape;233;p7"/>
            <p:cNvSpPr/>
            <p:nvPr/>
          </p:nvSpPr>
          <p:spPr>
            <a:xfrm>
              <a:off x="2621385" y="3028947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 txBox="1"/>
            <p:nvPr/>
          </p:nvSpPr>
          <p:spPr>
            <a:xfrm>
              <a:off x="2504758" y="3378330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 dirty="0">
                  <a:solidFill>
                    <a:srgbClr val="002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0,90</a:t>
              </a:r>
              <a:endParaRPr sz="1400" b="1" i="0" u="none" strike="noStrike" cap="none" dirty="0">
                <a:solidFill>
                  <a:srgbClr val="002D6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1246764" y="2115485"/>
            <a:ext cx="1309578" cy="1066800"/>
            <a:chOff x="1251769" y="2876425"/>
            <a:chExt cx="1309578" cy="1066800"/>
          </a:xfrm>
        </p:grpSpPr>
        <p:sp>
          <p:nvSpPr>
            <p:cNvPr id="236" name="Google Shape;236;p7"/>
            <p:cNvSpPr/>
            <p:nvPr/>
          </p:nvSpPr>
          <p:spPr>
            <a:xfrm>
              <a:off x="1368396" y="2876425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 txBox="1"/>
            <p:nvPr/>
          </p:nvSpPr>
          <p:spPr>
            <a:xfrm>
              <a:off x="1251769" y="3225808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0,043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1" name="Google Shape;241;p7"/>
          <p:cNvGrpSpPr/>
          <p:nvPr/>
        </p:nvGrpSpPr>
        <p:grpSpPr>
          <a:xfrm>
            <a:off x="2337722" y="3193463"/>
            <a:ext cx="1309578" cy="1066800"/>
            <a:chOff x="2047558" y="385620"/>
            <a:chExt cx="1309578" cy="1066800"/>
          </a:xfrm>
        </p:grpSpPr>
        <p:sp>
          <p:nvSpPr>
            <p:cNvPr id="242" name="Google Shape;242;p7"/>
            <p:cNvSpPr/>
            <p:nvPr/>
          </p:nvSpPr>
          <p:spPr>
            <a:xfrm>
              <a:off x="2164185" y="385620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 txBox="1"/>
            <p:nvPr/>
          </p:nvSpPr>
          <p:spPr>
            <a:xfrm>
              <a:off x="2047558" y="735003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4" name="Google Shape;244;p7"/>
          <p:cNvGrpSpPr/>
          <p:nvPr/>
        </p:nvGrpSpPr>
        <p:grpSpPr>
          <a:xfrm>
            <a:off x="2347353" y="1024854"/>
            <a:ext cx="1309578" cy="1066800"/>
            <a:chOff x="-1465169" y="290369"/>
            <a:chExt cx="1309578" cy="1066800"/>
          </a:xfrm>
        </p:grpSpPr>
        <p:sp>
          <p:nvSpPr>
            <p:cNvPr id="245" name="Google Shape;245;p7"/>
            <p:cNvSpPr/>
            <p:nvPr/>
          </p:nvSpPr>
          <p:spPr>
            <a:xfrm>
              <a:off x="-1348542" y="290369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 txBox="1"/>
            <p:nvPr/>
          </p:nvSpPr>
          <p:spPr>
            <a:xfrm>
              <a:off x="-1465169" y="639752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0,0034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47" name="Google Shape;247;p7"/>
          <p:cNvGrpSpPr/>
          <p:nvPr/>
        </p:nvGrpSpPr>
        <p:grpSpPr>
          <a:xfrm>
            <a:off x="1246764" y="1020234"/>
            <a:ext cx="1309578" cy="1066800"/>
            <a:chOff x="642169" y="1171574"/>
            <a:chExt cx="1309578" cy="1066800"/>
          </a:xfrm>
        </p:grpSpPr>
        <p:sp>
          <p:nvSpPr>
            <p:cNvPr id="248" name="Google Shape;248;p7"/>
            <p:cNvSpPr/>
            <p:nvPr/>
          </p:nvSpPr>
          <p:spPr>
            <a:xfrm>
              <a:off x="758796" y="1171574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7"/>
            <p:cNvSpPr txBox="1"/>
            <p:nvPr/>
          </p:nvSpPr>
          <p:spPr>
            <a:xfrm>
              <a:off x="642169" y="1520957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 dirty="0">
                  <a:solidFill>
                    <a:srgbClr val="002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0,99</a:t>
              </a:r>
              <a:endParaRPr sz="1400" b="1" i="0" u="none" strike="noStrike" cap="none" dirty="0">
                <a:solidFill>
                  <a:srgbClr val="002D6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50" name="Google Shape;250;p7"/>
          <p:cNvGrpSpPr/>
          <p:nvPr/>
        </p:nvGrpSpPr>
        <p:grpSpPr>
          <a:xfrm>
            <a:off x="3445295" y="2118114"/>
            <a:ext cx="1309578" cy="1066800"/>
            <a:chOff x="-612449" y="2117054"/>
            <a:chExt cx="1309578" cy="1066800"/>
          </a:xfrm>
        </p:grpSpPr>
        <p:sp>
          <p:nvSpPr>
            <p:cNvPr id="251" name="Google Shape;251;p7"/>
            <p:cNvSpPr/>
            <p:nvPr/>
          </p:nvSpPr>
          <p:spPr>
            <a:xfrm>
              <a:off x="-495822" y="2117054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7"/>
            <p:cNvSpPr txBox="1"/>
            <p:nvPr/>
          </p:nvSpPr>
          <p:spPr>
            <a:xfrm>
              <a:off x="-612449" y="2466437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0,058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1" name="Google Shape;233;p7">
            <a:extLst>
              <a:ext uri="{FF2B5EF4-FFF2-40B4-BE49-F238E27FC236}">
                <a16:creationId xmlns:a16="http://schemas.microsoft.com/office/drawing/2014/main" id="{26AAFB79-9043-4A66-A6E4-E7FB0D9F4737}"/>
              </a:ext>
            </a:extLst>
          </p:cNvPr>
          <p:cNvSpPr/>
          <p:nvPr/>
        </p:nvSpPr>
        <p:spPr>
          <a:xfrm>
            <a:off x="2479906" y="2128398"/>
            <a:ext cx="1076325" cy="1066800"/>
          </a:xfrm>
          <a:prstGeom prst="roundRect">
            <a:avLst>
              <a:gd name="adj" fmla="val 16667"/>
            </a:avLst>
          </a:prstGeom>
          <a:noFill/>
          <a:ln w="73025" cap="flat" cmpd="sng">
            <a:solidFill>
              <a:srgbClr val="19FF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233;p7">
            <a:extLst>
              <a:ext uri="{FF2B5EF4-FFF2-40B4-BE49-F238E27FC236}">
                <a16:creationId xmlns:a16="http://schemas.microsoft.com/office/drawing/2014/main" id="{A9BF847D-3B14-4BB6-B3AF-1EFDF42265C2}"/>
              </a:ext>
            </a:extLst>
          </p:cNvPr>
          <p:cNvSpPr/>
          <p:nvPr/>
        </p:nvSpPr>
        <p:spPr>
          <a:xfrm>
            <a:off x="1364902" y="1022847"/>
            <a:ext cx="1076325" cy="1066800"/>
          </a:xfrm>
          <a:prstGeom prst="roundRect">
            <a:avLst>
              <a:gd name="adj" fmla="val 16667"/>
            </a:avLst>
          </a:prstGeom>
          <a:noFill/>
          <a:ln w="73025" cap="flat" cmpd="sng">
            <a:solidFill>
              <a:srgbClr val="19FF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48;p4">
            <a:extLst>
              <a:ext uri="{FF2B5EF4-FFF2-40B4-BE49-F238E27FC236}">
                <a16:creationId xmlns:a16="http://schemas.microsoft.com/office/drawing/2014/main" id="{6817E896-1855-4C57-A56C-4122C9843F9C}"/>
              </a:ext>
            </a:extLst>
          </p:cNvPr>
          <p:cNvSpPr/>
          <p:nvPr/>
        </p:nvSpPr>
        <p:spPr>
          <a:xfrm>
            <a:off x="1582261" y="4457967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148;p4">
            <a:extLst>
              <a:ext uri="{FF2B5EF4-FFF2-40B4-BE49-F238E27FC236}">
                <a16:creationId xmlns:a16="http://schemas.microsoft.com/office/drawing/2014/main" id="{FB0E934A-9F20-400D-8538-E4EDBC5D8F7C}"/>
              </a:ext>
            </a:extLst>
          </p:cNvPr>
          <p:cNvSpPr/>
          <p:nvPr/>
        </p:nvSpPr>
        <p:spPr>
          <a:xfrm>
            <a:off x="399143" y="2594884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148;p4">
            <a:extLst>
              <a:ext uri="{FF2B5EF4-FFF2-40B4-BE49-F238E27FC236}">
                <a16:creationId xmlns:a16="http://schemas.microsoft.com/office/drawing/2014/main" id="{EC8DED58-BE43-4759-BF01-8BB70A0028AC}"/>
              </a:ext>
            </a:extLst>
          </p:cNvPr>
          <p:cNvSpPr/>
          <p:nvPr/>
        </p:nvSpPr>
        <p:spPr>
          <a:xfrm>
            <a:off x="3751122" y="4454852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238;p7">
            <a:extLst>
              <a:ext uri="{FF2B5EF4-FFF2-40B4-BE49-F238E27FC236}">
                <a16:creationId xmlns:a16="http://schemas.microsoft.com/office/drawing/2014/main" id="{072F5A12-1D2B-4D7A-AFAB-BAA82B628EF6}"/>
              </a:ext>
            </a:extLst>
          </p:cNvPr>
          <p:cNvGrpSpPr/>
          <p:nvPr/>
        </p:nvGrpSpPr>
        <p:grpSpPr>
          <a:xfrm>
            <a:off x="3445295" y="1040863"/>
            <a:ext cx="1309578" cy="1066800"/>
            <a:chOff x="-2327" y="1647702"/>
            <a:chExt cx="1309578" cy="1066800"/>
          </a:xfrm>
        </p:grpSpPr>
        <p:sp>
          <p:nvSpPr>
            <p:cNvPr id="66" name="Google Shape;239;p7">
              <a:extLst>
                <a:ext uri="{FF2B5EF4-FFF2-40B4-BE49-F238E27FC236}">
                  <a16:creationId xmlns:a16="http://schemas.microsoft.com/office/drawing/2014/main" id="{FBE77675-9FC0-4540-BD8A-AFEA348A9D9F}"/>
                </a:ext>
              </a:extLst>
            </p:cNvPr>
            <p:cNvSpPr/>
            <p:nvPr/>
          </p:nvSpPr>
          <p:spPr>
            <a:xfrm>
              <a:off x="114300" y="1647702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002D68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240;p7">
              <a:extLst>
                <a:ext uri="{FF2B5EF4-FFF2-40B4-BE49-F238E27FC236}">
                  <a16:creationId xmlns:a16="http://schemas.microsoft.com/office/drawing/2014/main" id="{B477C564-ED36-40AD-B943-CBAF6BF569F7}"/>
                </a:ext>
              </a:extLst>
            </p:cNvPr>
            <p:cNvSpPr txBox="1"/>
            <p:nvPr/>
          </p:nvSpPr>
          <p:spPr>
            <a:xfrm>
              <a:off x="-2327" y="1997085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0,011</a:t>
              </a:r>
              <a:endParaRPr sz="1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8" name="Google Shape;273;p7">
            <a:extLst>
              <a:ext uri="{FF2B5EF4-FFF2-40B4-BE49-F238E27FC236}">
                <a16:creationId xmlns:a16="http://schemas.microsoft.com/office/drawing/2014/main" id="{ABF1EE12-2BD8-486B-BD2A-7E75858DEEB2}"/>
              </a:ext>
            </a:extLst>
          </p:cNvPr>
          <p:cNvGrpSpPr/>
          <p:nvPr/>
        </p:nvGrpSpPr>
        <p:grpSpPr>
          <a:xfrm>
            <a:off x="3435664" y="3209594"/>
            <a:ext cx="1309578" cy="1066800"/>
            <a:chOff x="607273" y="1162050"/>
            <a:chExt cx="1309578" cy="1066800"/>
          </a:xfrm>
        </p:grpSpPr>
        <p:sp>
          <p:nvSpPr>
            <p:cNvPr id="69" name="Google Shape;274;p7">
              <a:extLst>
                <a:ext uri="{FF2B5EF4-FFF2-40B4-BE49-F238E27FC236}">
                  <a16:creationId xmlns:a16="http://schemas.microsoft.com/office/drawing/2014/main" id="{6FC2A609-11AE-40E5-9BF6-D6DED94EB24F}"/>
                </a:ext>
              </a:extLst>
            </p:cNvPr>
            <p:cNvSpPr/>
            <p:nvPr/>
          </p:nvSpPr>
          <p:spPr>
            <a:xfrm>
              <a:off x="723900" y="1162050"/>
              <a:ext cx="1076325" cy="1066800"/>
            </a:xfrm>
            <a:prstGeom prst="roundRect">
              <a:avLst>
                <a:gd name="adj" fmla="val 16667"/>
              </a:avLst>
            </a:prstGeom>
            <a:solidFill>
              <a:srgbClr val="FFAB40"/>
            </a:solidFill>
            <a:ln w="127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275;p7">
              <a:extLst>
                <a:ext uri="{FF2B5EF4-FFF2-40B4-BE49-F238E27FC236}">
                  <a16:creationId xmlns:a16="http://schemas.microsoft.com/office/drawing/2014/main" id="{0859E557-6F69-4093-BDB5-511190F615C2}"/>
                </a:ext>
              </a:extLst>
            </p:cNvPr>
            <p:cNvSpPr txBox="1"/>
            <p:nvPr/>
          </p:nvSpPr>
          <p:spPr>
            <a:xfrm>
              <a:off x="607273" y="1511433"/>
              <a:ext cx="1309578" cy="368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400" b="1" i="0" u="none" strike="noStrike" cap="none" dirty="0">
                  <a:solidFill>
                    <a:srgbClr val="002D6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0,92</a:t>
              </a:r>
              <a:endParaRPr sz="1400" b="1" i="0" u="none" strike="noStrike" cap="none" dirty="0">
                <a:solidFill>
                  <a:srgbClr val="002D68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3" name="Google Shape;233;p7">
            <a:extLst>
              <a:ext uri="{FF2B5EF4-FFF2-40B4-BE49-F238E27FC236}">
                <a16:creationId xmlns:a16="http://schemas.microsoft.com/office/drawing/2014/main" id="{9AAA93E3-6990-438B-999B-D9DE4D9DE032}"/>
              </a:ext>
            </a:extLst>
          </p:cNvPr>
          <p:cNvSpPr/>
          <p:nvPr/>
        </p:nvSpPr>
        <p:spPr>
          <a:xfrm>
            <a:off x="3548875" y="3205482"/>
            <a:ext cx="1076325" cy="1066800"/>
          </a:xfrm>
          <a:prstGeom prst="roundRect">
            <a:avLst>
              <a:gd name="adj" fmla="val 16667"/>
            </a:avLst>
          </a:prstGeom>
          <a:noFill/>
          <a:ln w="73025" cap="flat" cmpd="sng">
            <a:solidFill>
              <a:srgbClr val="19FF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148;p4">
            <a:extLst>
              <a:ext uri="{FF2B5EF4-FFF2-40B4-BE49-F238E27FC236}">
                <a16:creationId xmlns:a16="http://schemas.microsoft.com/office/drawing/2014/main" id="{85F23F17-6C09-486D-9D67-2F73CDDC2630}"/>
              </a:ext>
            </a:extLst>
          </p:cNvPr>
          <p:cNvSpPr/>
          <p:nvPr/>
        </p:nvSpPr>
        <p:spPr>
          <a:xfrm>
            <a:off x="400706" y="3687685"/>
            <a:ext cx="108000" cy="108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148;p4">
            <a:extLst>
              <a:ext uri="{FF2B5EF4-FFF2-40B4-BE49-F238E27FC236}">
                <a16:creationId xmlns:a16="http://schemas.microsoft.com/office/drawing/2014/main" id="{BC10C750-D8F4-4125-9916-76D5759F7695}"/>
              </a:ext>
            </a:extLst>
          </p:cNvPr>
          <p:cNvSpPr/>
          <p:nvPr/>
        </p:nvSpPr>
        <p:spPr>
          <a:xfrm>
            <a:off x="400047" y="1517769"/>
            <a:ext cx="108000" cy="1080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148;p4">
            <a:extLst>
              <a:ext uri="{FF2B5EF4-FFF2-40B4-BE49-F238E27FC236}">
                <a16:creationId xmlns:a16="http://schemas.microsoft.com/office/drawing/2014/main" id="{B1D4CB40-CD45-4056-89B5-ACD763E89492}"/>
              </a:ext>
            </a:extLst>
          </p:cNvPr>
          <p:cNvSpPr/>
          <p:nvPr/>
        </p:nvSpPr>
        <p:spPr>
          <a:xfrm>
            <a:off x="2654126" y="4457967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276;p7">
            <a:extLst>
              <a:ext uri="{FF2B5EF4-FFF2-40B4-BE49-F238E27FC236}">
                <a16:creationId xmlns:a16="http://schemas.microsoft.com/office/drawing/2014/main" id="{E600C840-75A7-4A22-B632-A2D0B9C1E9EC}"/>
              </a:ext>
            </a:extLst>
          </p:cNvPr>
          <p:cNvSpPr txBox="1"/>
          <p:nvPr/>
        </p:nvSpPr>
        <p:spPr>
          <a:xfrm>
            <a:off x="129319" y="949377"/>
            <a:ext cx="891163" cy="34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Réelles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1" grpId="0" animBg="1"/>
      <p:bldP spid="62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"/>
          <p:cNvSpPr txBox="1">
            <a:spLocks noGrp="1"/>
          </p:cNvSpPr>
          <p:nvPr>
            <p:ph type="subTitle" idx="1"/>
          </p:nvPr>
        </p:nvSpPr>
        <p:spPr>
          <a:xfrm>
            <a:off x="935511" y="829706"/>
            <a:ext cx="2953016" cy="90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fr-FR" dirty="0"/>
              <a:t>Ce qu’il faut envisager pour assurer un </a:t>
            </a:r>
            <a:r>
              <a:rPr lang="fr-FR" b="1" dirty="0"/>
              <a:t>avenir</a:t>
            </a:r>
            <a:br>
              <a:rPr lang="fr-FR" b="1" dirty="0"/>
            </a:br>
            <a:r>
              <a:rPr lang="fr-FR" b="1" dirty="0"/>
              <a:t>pérenne</a:t>
            </a:r>
            <a:r>
              <a:rPr lang="fr-FR" dirty="0"/>
              <a:t> à notre prototype</a:t>
            </a:r>
            <a:endParaRPr dirty="0"/>
          </a:p>
        </p:txBody>
      </p:sp>
      <p:sp>
        <p:nvSpPr>
          <p:cNvPr id="284" name="Google Shape;284;p8"/>
          <p:cNvSpPr txBox="1">
            <a:spLocks noGrp="1"/>
          </p:cNvSpPr>
          <p:nvPr>
            <p:ph type="body" idx="2"/>
          </p:nvPr>
        </p:nvSpPr>
        <p:spPr>
          <a:xfrm>
            <a:off x="4247628" y="514688"/>
            <a:ext cx="4486938" cy="411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Classification binaire</a:t>
            </a:r>
            <a:r>
              <a:rPr lang="fr-FR" dirty="0">
                <a:solidFill>
                  <a:srgbClr val="FFAB40"/>
                </a:solidFill>
              </a:rPr>
              <a:t> </a:t>
            </a:r>
            <a:r>
              <a:rPr lang="fr-FR" dirty="0"/>
              <a:t>de reconnaissance de lésions en amont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Reconnaissance</a:t>
            </a:r>
            <a:r>
              <a:rPr lang="fr-FR" dirty="0"/>
              <a:t> de lésions multiples</a:t>
            </a:r>
            <a:br>
              <a:rPr lang="fr-FR" dirty="0"/>
            </a:br>
            <a:r>
              <a:rPr lang="fr-FR" dirty="0"/>
              <a:t>sur la même image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Indication</a:t>
            </a:r>
            <a:r>
              <a:rPr lang="fr-FR" dirty="0"/>
              <a:t> détaillée du type de lésions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dirty="0"/>
              <a:t>Utilisation de la </a:t>
            </a:r>
            <a:r>
              <a:rPr lang="fr-FR" b="1" dirty="0">
                <a:solidFill>
                  <a:srgbClr val="FFAB40"/>
                </a:solidFill>
              </a:rPr>
              <a:t>vidéo</a:t>
            </a:r>
            <a:r>
              <a:rPr lang="fr-FR" dirty="0"/>
              <a:t> pour la prédiction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Amélioration</a:t>
            </a:r>
            <a:r>
              <a:rPr lang="fr-FR" dirty="0"/>
              <a:t> du modèle</a:t>
            </a:r>
            <a:br>
              <a:rPr lang="fr-FR" dirty="0"/>
            </a:br>
            <a:r>
              <a:rPr lang="fr-FR" dirty="0"/>
              <a:t>par enrichissement de la base</a:t>
            </a:r>
            <a:br>
              <a:rPr lang="fr-FR" dirty="0"/>
            </a:br>
            <a:r>
              <a:rPr lang="fr-FR" dirty="0"/>
              <a:t>de données d’entraînement</a:t>
            </a:r>
            <a:endParaRPr dirty="0"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SzPts val="1400"/>
              <a:buChar char="●"/>
            </a:pPr>
            <a:r>
              <a:rPr lang="fr-FR" b="1" dirty="0">
                <a:solidFill>
                  <a:srgbClr val="FFAB40"/>
                </a:solidFill>
              </a:rPr>
              <a:t>Partenariats</a:t>
            </a:r>
            <a:r>
              <a:rPr lang="fr-FR" dirty="0"/>
              <a:t> et redirections vers</a:t>
            </a:r>
            <a:br>
              <a:rPr lang="fr-FR" dirty="0"/>
            </a:br>
            <a:r>
              <a:rPr lang="fr-FR" dirty="0"/>
              <a:t>des plateformes de </a:t>
            </a:r>
            <a:r>
              <a:rPr lang="fr-FR" b="1" dirty="0">
                <a:solidFill>
                  <a:srgbClr val="FFAB40"/>
                </a:solidFill>
              </a:rPr>
              <a:t>prise de rendez-vous</a:t>
            </a:r>
            <a:endParaRPr dirty="0">
              <a:solidFill>
                <a:srgbClr val="FFAB40"/>
              </a:solidFill>
            </a:endParaRPr>
          </a:p>
        </p:txBody>
      </p:sp>
      <p:cxnSp>
        <p:nvCxnSpPr>
          <p:cNvPr id="286" name="Google Shape;286;p8"/>
          <p:cNvCxnSpPr>
            <a:cxnSpLocks/>
          </p:cNvCxnSpPr>
          <p:nvPr/>
        </p:nvCxnSpPr>
        <p:spPr>
          <a:xfrm>
            <a:off x="0" y="90399"/>
            <a:ext cx="313372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287" name="Google Shape;287;p8"/>
          <p:cNvSpPr txBox="1"/>
          <p:nvPr/>
        </p:nvSpPr>
        <p:spPr>
          <a:xfrm>
            <a:off x="8325133" y="4778548"/>
            <a:ext cx="818867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lang="fr-FR" sz="1200" b="1" i="0" u="none" strike="noStrike" cap="none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Page 8</a:t>
            </a:r>
            <a:endParaRPr sz="1200" b="1" i="0" u="none" strike="noStrike" cap="none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226;p7">
            <a:extLst>
              <a:ext uri="{FF2B5EF4-FFF2-40B4-BE49-F238E27FC236}">
                <a16:creationId xmlns:a16="http://schemas.microsoft.com/office/drawing/2014/main" id="{4D2E5197-F371-4B57-946B-C9F5083B95D4}"/>
              </a:ext>
            </a:extLst>
          </p:cNvPr>
          <p:cNvSpPr txBox="1">
            <a:spLocks/>
          </p:cNvSpPr>
          <p:nvPr/>
        </p:nvSpPr>
        <p:spPr>
          <a:xfrm>
            <a:off x="20718" y="76427"/>
            <a:ext cx="3322557" cy="49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fr-FR" dirty="0"/>
              <a:t>ET MAINTENANT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 build="p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400</Words>
  <Application>Microsoft Office PowerPoint</Application>
  <PresentationFormat>On-screen Show (16:9)</PresentationFormat>
  <Paragraphs>125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Montserrat</vt:lpstr>
      <vt:lpstr>Montserrat ExtraBold</vt:lpstr>
      <vt:lpstr>Arial</vt:lpstr>
      <vt:lpstr>Montserrat ExtraLight</vt:lpstr>
      <vt:lpstr>Futuristic Background by Slidesgo</vt:lpstr>
      <vt:lpstr>1_Futuristic Background by Slidesgo</vt:lpstr>
      <vt:lpstr>CheckMySkin</vt:lpstr>
      <vt:lpstr>95 j</vt:lpstr>
      <vt:lpstr>PowerPoint Presentation</vt:lpstr>
      <vt:lpstr>PowerPoint Presentation</vt:lpstr>
      <vt:lpstr>PowerPoint Presentation</vt:lpstr>
      <vt:lpstr>Publiées par la HARVARD MEDICAL SCHOOL en juin 2018  </vt:lpstr>
      <vt:lpstr>CYCLE DE DEVELOPPEMENT</vt:lpstr>
      <vt:lpstr>EVALUATION DU MODELE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CheckMySkin</dc:title>
  <dc:creator>Kamlesh Seeruttun</dc:creator>
  <cp:lastModifiedBy>Chanteau, Pierre Alexandre</cp:lastModifiedBy>
  <cp:revision>92</cp:revision>
  <dcterms:modified xsi:type="dcterms:W3CDTF">2021-11-30T14:19:02Z</dcterms:modified>
</cp:coreProperties>
</file>